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Default Extension="docx" ContentType="application/vnd.openxmlformats-officedocument.wordprocessingml.document"/>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0" r:id="rId5"/>
    <p:sldId id="261" r:id="rId6"/>
    <p:sldId id="262" r:id="rId7"/>
    <p:sldId id="263" r:id="rId8"/>
    <p:sldId id="266" r:id="rId9"/>
    <p:sldId id="267" r:id="rId10"/>
    <p:sldId id="268" r:id="rId11"/>
    <p:sldId id="269" r:id="rId12"/>
    <p:sldId id="270" r:id="rId13"/>
    <p:sldId id="271" r:id="rId14"/>
    <p:sldId id="272" r:id="rId15"/>
    <p:sldId id="273" r:id="rId16"/>
    <p:sldId id="264" r:id="rId17"/>
    <p:sldId id="265" r:id="rId18"/>
    <p:sldId id="274" r:id="rId19"/>
    <p:sldId id="275" r:id="rId20"/>
    <p:sldId id="276" r:id="rId21"/>
    <p:sldId id="277" r:id="rId22"/>
    <p:sldId id="278" r:id="rId23"/>
    <p:sldId id="279" r:id="rId24"/>
    <p:sldId id="280" r:id="rId25"/>
    <p:sldId id="281" r:id="rId26"/>
    <p:sldId id="282" r:id="rId27"/>
    <p:sldId id="283" r:id="rId28"/>
    <p:sldId id="284" r:id="rId29"/>
    <p:sldId id="285" r:id="rId30"/>
    <p:sldId id="259" r:id="rId31"/>
  </p:sldIdLst>
  <p:sldSz cx="9144000" cy="6858000" type="screen4x3"/>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35" d="100"/>
          <a:sy n="35" d="100"/>
        </p:scale>
        <p:origin x="-75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4.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5.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6.e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MX"/>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MX"/>
          </a:p>
        </p:txBody>
      </p:sp>
      <p:sp>
        <p:nvSpPr>
          <p:cNvPr id="4" name="3 Marcador de fecha"/>
          <p:cNvSpPr>
            <a:spLocks noGrp="1"/>
          </p:cNvSpPr>
          <p:nvPr>
            <p:ph type="dt" sz="half" idx="10"/>
          </p:nvPr>
        </p:nvSpPr>
        <p:spPr/>
        <p:txBody>
          <a:bodyPr/>
          <a:lstStyle/>
          <a:p>
            <a:fld id="{BF0DB834-2731-4EF9-8CEB-084A5B2DA639}" type="datetimeFigureOut">
              <a:rPr lang="es-MX" smtClean="0"/>
              <a:t>06/07/2011</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6A7EA5D0-25D9-422D-8552-9C47F210F02D}" type="slidenum">
              <a:rPr lang="es-MX" smtClean="0"/>
              <a:t>‹Nº›</a:t>
            </a:fld>
            <a:endParaRPr lang="es-MX"/>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BF0DB834-2731-4EF9-8CEB-084A5B2DA639}" type="datetimeFigureOut">
              <a:rPr lang="es-MX" smtClean="0"/>
              <a:t>06/07/2011</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6A7EA5D0-25D9-422D-8552-9C47F210F02D}" type="slidenum">
              <a:rPr lang="es-MX" smtClean="0"/>
              <a:t>‹Nº›</a:t>
            </a:fld>
            <a:endParaRPr lang="es-MX"/>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BF0DB834-2731-4EF9-8CEB-084A5B2DA639}" type="datetimeFigureOut">
              <a:rPr lang="es-MX" smtClean="0"/>
              <a:t>06/07/2011</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6A7EA5D0-25D9-422D-8552-9C47F210F02D}" type="slidenum">
              <a:rPr lang="es-MX" smtClean="0"/>
              <a:t>‹Nº›</a:t>
            </a:fld>
            <a:endParaRPr lang="es-MX"/>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BF0DB834-2731-4EF9-8CEB-084A5B2DA639}" type="datetimeFigureOut">
              <a:rPr lang="es-MX" smtClean="0"/>
              <a:t>06/07/2011</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6A7EA5D0-25D9-422D-8552-9C47F210F02D}" type="slidenum">
              <a:rPr lang="es-MX" smtClean="0"/>
              <a:t>‹Nº›</a:t>
            </a:fld>
            <a:endParaRPr lang="es-MX"/>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BF0DB834-2731-4EF9-8CEB-084A5B2DA639}" type="datetimeFigureOut">
              <a:rPr lang="es-MX" smtClean="0"/>
              <a:t>06/07/2011</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6A7EA5D0-25D9-422D-8552-9C47F210F02D}" type="slidenum">
              <a:rPr lang="es-MX" smtClean="0"/>
              <a:t>‹Nº›</a:t>
            </a:fld>
            <a:endParaRPr lang="es-MX"/>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fecha"/>
          <p:cNvSpPr>
            <a:spLocks noGrp="1"/>
          </p:cNvSpPr>
          <p:nvPr>
            <p:ph type="dt" sz="half" idx="10"/>
          </p:nvPr>
        </p:nvSpPr>
        <p:spPr/>
        <p:txBody>
          <a:bodyPr/>
          <a:lstStyle/>
          <a:p>
            <a:fld id="{BF0DB834-2731-4EF9-8CEB-084A5B2DA639}" type="datetimeFigureOut">
              <a:rPr lang="es-MX" smtClean="0"/>
              <a:t>06/07/2011</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6A7EA5D0-25D9-422D-8552-9C47F210F02D}" type="slidenum">
              <a:rPr lang="es-MX" smtClean="0"/>
              <a:t>‹Nº›</a:t>
            </a:fld>
            <a:endParaRPr lang="es-MX"/>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7" name="6 Marcador de fecha"/>
          <p:cNvSpPr>
            <a:spLocks noGrp="1"/>
          </p:cNvSpPr>
          <p:nvPr>
            <p:ph type="dt" sz="half" idx="10"/>
          </p:nvPr>
        </p:nvSpPr>
        <p:spPr/>
        <p:txBody>
          <a:bodyPr/>
          <a:lstStyle/>
          <a:p>
            <a:fld id="{BF0DB834-2731-4EF9-8CEB-084A5B2DA639}" type="datetimeFigureOut">
              <a:rPr lang="es-MX" smtClean="0"/>
              <a:t>06/07/2011</a:t>
            </a:fld>
            <a:endParaRPr lang="es-MX"/>
          </a:p>
        </p:txBody>
      </p:sp>
      <p:sp>
        <p:nvSpPr>
          <p:cNvPr id="8" name="7 Marcador de pie de página"/>
          <p:cNvSpPr>
            <a:spLocks noGrp="1"/>
          </p:cNvSpPr>
          <p:nvPr>
            <p:ph type="ftr" sz="quarter" idx="11"/>
          </p:nvPr>
        </p:nvSpPr>
        <p:spPr/>
        <p:txBody>
          <a:bodyPr/>
          <a:lstStyle/>
          <a:p>
            <a:endParaRPr lang="es-MX"/>
          </a:p>
        </p:txBody>
      </p:sp>
      <p:sp>
        <p:nvSpPr>
          <p:cNvPr id="9" name="8 Marcador de número de diapositiva"/>
          <p:cNvSpPr>
            <a:spLocks noGrp="1"/>
          </p:cNvSpPr>
          <p:nvPr>
            <p:ph type="sldNum" sz="quarter" idx="12"/>
          </p:nvPr>
        </p:nvSpPr>
        <p:spPr/>
        <p:txBody>
          <a:bodyPr/>
          <a:lstStyle/>
          <a:p>
            <a:fld id="{6A7EA5D0-25D9-422D-8552-9C47F210F02D}" type="slidenum">
              <a:rPr lang="es-MX" smtClean="0"/>
              <a:t>‹Nº›</a:t>
            </a:fld>
            <a:endParaRPr lang="es-MX"/>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fecha"/>
          <p:cNvSpPr>
            <a:spLocks noGrp="1"/>
          </p:cNvSpPr>
          <p:nvPr>
            <p:ph type="dt" sz="half" idx="10"/>
          </p:nvPr>
        </p:nvSpPr>
        <p:spPr/>
        <p:txBody>
          <a:bodyPr/>
          <a:lstStyle/>
          <a:p>
            <a:fld id="{BF0DB834-2731-4EF9-8CEB-084A5B2DA639}" type="datetimeFigureOut">
              <a:rPr lang="es-MX" smtClean="0"/>
              <a:t>06/07/2011</a:t>
            </a:fld>
            <a:endParaRPr lang="es-MX"/>
          </a:p>
        </p:txBody>
      </p:sp>
      <p:sp>
        <p:nvSpPr>
          <p:cNvPr id="4" name="3 Marcador de pie de página"/>
          <p:cNvSpPr>
            <a:spLocks noGrp="1"/>
          </p:cNvSpPr>
          <p:nvPr>
            <p:ph type="ftr" sz="quarter" idx="11"/>
          </p:nvPr>
        </p:nvSpPr>
        <p:spPr/>
        <p:txBody>
          <a:bodyPr/>
          <a:lstStyle/>
          <a:p>
            <a:endParaRPr lang="es-MX"/>
          </a:p>
        </p:txBody>
      </p:sp>
      <p:sp>
        <p:nvSpPr>
          <p:cNvPr id="5" name="4 Marcador de número de diapositiva"/>
          <p:cNvSpPr>
            <a:spLocks noGrp="1"/>
          </p:cNvSpPr>
          <p:nvPr>
            <p:ph type="sldNum" sz="quarter" idx="12"/>
          </p:nvPr>
        </p:nvSpPr>
        <p:spPr/>
        <p:txBody>
          <a:bodyPr/>
          <a:lstStyle/>
          <a:p>
            <a:fld id="{6A7EA5D0-25D9-422D-8552-9C47F210F02D}" type="slidenum">
              <a:rPr lang="es-MX" smtClean="0"/>
              <a:t>‹Nº›</a:t>
            </a:fld>
            <a:endParaRPr lang="es-MX"/>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BF0DB834-2731-4EF9-8CEB-084A5B2DA639}" type="datetimeFigureOut">
              <a:rPr lang="es-MX" smtClean="0"/>
              <a:t>06/07/2011</a:t>
            </a:fld>
            <a:endParaRPr lang="es-MX"/>
          </a:p>
        </p:txBody>
      </p:sp>
      <p:sp>
        <p:nvSpPr>
          <p:cNvPr id="3" name="2 Marcador de pie de página"/>
          <p:cNvSpPr>
            <a:spLocks noGrp="1"/>
          </p:cNvSpPr>
          <p:nvPr>
            <p:ph type="ftr" sz="quarter" idx="11"/>
          </p:nvPr>
        </p:nvSpPr>
        <p:spPr/>
        <p:txBody>
          <a:bodyPr/>
          <a:lstStyle/>
          <a:p>
            <a:endParaRPr lang="es-MX"/>
          </a:p>
        </p:txBody>
      </p:sp>
      <p:sp>
        <p:nvSpPr>
          <p:cNvPr id="4" name="3 Marcador de número de diapositiva"/>
          <p:cNvSpPr>
            <a:spLocks noGrp="1"/>
          </p:cNvSpPr>
          <p:nvPr>
            <p:ph type="sldNum" sz="quarter" idx="12"/>
          </p:nvPr>
        </p:nvSpPr>
        <p:spPr/>
        <p:txBody>
          <a:bodyPr/>
          <a:lstStyle/>
          <a:p>
            <a:fld id="{6A7EA5D0-25D9-422D-8552-9C47F210F02D}" type="slidenum">
              <a:rPr lang="es-MX" smtClean="0"/>
              <a:t>‹Nº›</a:t>
            </a:fld>
            <a:endParaRPr lang="es-MX"/>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MX"/>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BF0DB834-2731-4EF9-8CEB-084A5B2DA639}" type="datetimeFigureOut">
              <a:rPr lang="es-MX" smtClean="0"/>
              <a:t>06/07/2011</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6A7EA5D0-25D9-422D-8552-9C47F210F02D}" type="slidenum">
              <a:rPr lang="es-MX" smtClean="0"/>
              <a:t>‹Nº›</a:t>
            </a:fld>
            <a:endParaRPr lang="es-MX"/>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MX"/>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BF0DB834-2731-4EF9-8CEB-084A5B2DA639}" type="datetimeFigureOut">
              <a:rPr lang="es-MX" smtClean="0"/>
              <a:t>06/07/2011</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6A7EA5D0-25D9-422D-8552-9C47F210F02D}" type="slidenum">
              <a:rPr lang="es-MX" smtClean="0"/>
              <a:t>‹Nº›</a:t>
            </a:fld>
            <a:endParaRPr lang="es-MX"/>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F0DB834-2731-4EF9-8CEB-084A5B2DA639}" type="datetimeFigureOut">
              <a:rPr lang="es-MX" smtClean="0"/>
              <a:t>06/07/2011</a:t>
            </a:fld>
            <a:endParaRPr lang="es-MX"/>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A7EA5D0-25D9-422D-8552-9C47F210F02D}" type="slidenum">
              <a:rPr lang="es-MX" smtClean="0"/>
              <a:t>‹Nº›</a:t>
            </a:fld>
            <a:endParaRPr lang="es-MX"/>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3" Type="http://schemas.openxmlformats.org/officeDocument/2006/relationships/package" Target="../embeddings/Documento_de_Microsoft_Office_Word1.docx"/><Relationship Id="rId2" Type="http://schemas.openxmlformats.org/officeDocument/2006/relationships/slideLayout" Target="../slideLayouts/slideLayout7.xml"/><Relationship Id="rId1" Type="http://schemas.openxmlformats.org/officeDocument/2006/relationships/vmlDrawing" Target="../drawings/vmlDrawing1.vml"/></Relationships>
</file>

<file path=ppt/slides/_rels/slide28.xml.rels><?xml version="1.0" encoding="UTF-8" standalone="yes"?>
<Relationships xmlns="http://schemas.openxmlformats.org/package/2006/relationships"><Relationship Id="rId3" Type="http://schemas.openxmlformats.org/officeDocument/2006/relationships/package" Target="../embeddings/Documento_de_Microsoft_Office_Word2.docx"/><Relationship Id="rId2" Type="http://schemas.openxmlformats.org/officeDocument/2006/relationships/slideLayout" Target="../slideLayouts/slideLayout7.xml"/><Relationship Id="rId1" Type="http://schemas.openxmlformats.org/officeDocument/2006/relationships/vmlDrawing" Target="../drawings/vmlDrawing2.vml"/></Relationships>
</file>

<file path=ppt/slides/_rels/slide29.xml.rels><?xml version="1.0" encoding="UTF-8" standalone="yes"?>
<Relationships xmlns="http://schemas.openxmlformats.org/package/2006/relationships"><Relationship Id="rId3" Type="http://schemas.openxmlformats.org/officeDocument/2006/relationships/package" Target="../embeddings/Documento_de_Microsoft_Office_Word3.docx"/><Relationship Id="rId2" Type="http://schemas.openxmlformats.org/officeDocument/2006/relationships/slideLayout" Target="../slideLayouts/slideLayout7.xml"/><Relationship Id="rId1" Type="http://schemas.openxmlformats.org/officeDocument/2006/relationships/vmlDrawing" Target="../drawings/vmlDrawing3.v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package" Target="../embeddings/Documento_de_Microsoft_Office_Word4.docx"/><Relationship Id="rId2" Type="http://schemas.openxmlformats.org/officeDocument/2006/relationships/slideLayout" Target="../slideLayouts/slideLayout7.xml"/><Relationship Id="rId1" Type="http://schemas.openxmlformats.org/officeDocument/2006/relationships/vmlDrawing" Target="../drawings/vmlDrawing4.v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rot="16200000">
            <a:off x="-2564627" y="2421698"/>
            <a:ext cx="7772400" cy="1928827"/>
          </a:xfrm>
        </p:spPr>
        <p:txBody>
          <a:bodyPr>
            <a:normAutofit/>
          </a:bodyPr>
          <a:lstStyle/>
          <a:p>
            <a:r>
              <a:rPr lang="es-MX" sz="4000" b="1" dirty="0" smtClean="0">
                <a:latin typeface="Lucida Handwriting" pitchFamily="66" charset="0"/>
              </a:rPr>
              <a:t>MADERAS</a:t>
            </a:r>
            <a:br>
              <a:rPr lang="es-MX" sz="4000" b="1" dirty="0" smtClean="0">
                <a:latin typeface="Lucida Handwriting" pitchFamily="66" charset="0"/>
              </a:rPr>
            </a:br>
            <a:r>
              <a:rPr lang="es-MX" sz="4000" b="1" dirty="0" smtClean="0">
                <a:latin typeface="Lucida Handwriting" pitchFamily="66" charset="0"/>
              </a:rPr>
              <a:t> PARA INTERIORES</a:t>
            </a:r>
            <a:endParaRPr lang="es-MX" sz="4000" b="1" dirty="0">
              <a:latin typeface="Lucida Handwriting" pitchFamily="66" charset="0"/>
            </a:endParaRPr>
          </a:p>
        </p:txBody>
      </p:sp>
      <p:pic>
        <p:nvPicPr>
          <p:cNvPr id="3074" name="Picture 2" descr="http://ts1.mm.bing.net/images/thumbnail.aspx?q=1019480646896&amp;id=5b93bd4c40bf143512bd87ff07443440&amp;url=http%3a%2f%2f3.bp.blogspot.com%2f_mMbyY5jS0mI%2fS6owa39PFrI%2fAAAAAAAAEpo%2f26ZeCkxgWQo%2fs1600%2fpisosdemaderanatural0.jpg"/>
          <p:cNvPicPr>
            <a:picLocks noChangeAspect="1" noChangeArrowheads="1"/>
          </p:cNvPicPr>
          <p:nvPr/>
        </p:nvPicPr>
        <p:blipFill>
          <a:blip r:embed="rId2"/>
          <a:srcRect/>
          <a:stretch>
            <a:fillRect/>
          </a:stretch>
        </p:blipFill>
        <p:spPr bwMode="auto">
          <a:xfrm>
            <a:off x="2357422" y="785794"/>
            <a:ext cx="6000792" cy="4786346"/>
          </a:xfrm>
          <a:prstGeom prst="rect">
            <a:avLst/>
          </a:prstGeom>
          <a:noFill/>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5" name="Rectangle 1"/>
          <p:cNvSpPr>
            <a:spLocks noChangeArrowheads="1"/>
          </p:cNvSpPr>
          <p:nvPr/>
        </p:nvSpPr>
        <p:spPr bwMode="auto">
          <a:xfrm>
            <a:off x="428596" y="428604"/>
            <a:ext cx="8286808" cy="59093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s-MX" b="1" i="0" u="none" strike="noStrike" cap="none" normalizeH="0" baseline="0" dirty="0" smtClean="0">
                <a:ln>
                  <a:noFill/>
                </a:ln>
                <a:solidFill>
                  <a:schemeClr val="tx1"/>
                </a:solidFill>
                <a:effectLst/>
                <a:latin typeface="Arial" pitchFamily="34" charset="0"/>
                <a:ea typeface="Calibri" pitchFamily="34" charset="0"/>
                <a:cs typeface="Arial" pitchFamily="34" charset="0"/>
              </a:rPr>
              <a:t>Maderas Blandas</a:t>
            </a:r>
          </a:p>
          <a:p>
            <a:pPr marL="0" marR="0" lvl="0" indent="0" algn="just" defTabSz="914400" rtl="0" eaLnBrk="1" fontAlgn="base" latinLnBrk="0" hangingPunct="1">
              <a:lnSpc>
                <a:spcPct val="100000"/>
              </a:lnSpc>
              <a:spcBef>
                <a:spcPct val="0"/>
              </a:spcBef>
              <a:spcAft>
                <a:spcPct val="0"/>
              </a:spcAft>
              <a:buClrTx/>
              <a:buSzTx/>
              <a:buFontTx/>
              <a:buNone/>
              <a:tabLst/>
            </a:pPr>
            <a:endParaRPr kumimoji="0" lang="es-MX"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s-MX" b="0" i="0" u="none" strike="noStrike" cap="none" normalizeH="0" baseline="0" dirty="0" smtClean="0">
                <a:ln>
                  <a:noFill/>
                </a:ln>
                <a:solidFill>
                  <a:schemeClr val="tx1"/>
                </a:solidFill>
                <a:effectLst/>
                <a:latin typeface="Arial" pitchFamily="34" charset="0"/>
                <a:ea typeface="Calibri" pitchFamily="34" charset="0"/>
                <a:cs typeface="Arial" pitchFamily="34" charset="0"/>
              </a:rPr>
              <a:t>Es término madera blanda se refiere más al grupo botánico al que pertenece la madera que a sus propiedades físicas. Las maderas blandas provienen de la coníferas, que pertenecen al grupo botánico de la  gimnospermas (plantas que tienen semillas al aire).</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s-MX"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s-MX" b="0" i="0" u="none" strike="noStrike" cap="none" normalizeH="0" baseline="0" dirty="0" smtClean="0">
                <a:ln>
                  <a:noFill/>
                </a:ln>
                <a:solidFill>
                  <a:schemeClr val="tx1"/>
                </a:solidFill>
                <a:effectLst/>
                <a:latin typeface="Arial" pitchFamily="34" charset="0"/>
                <a:ea typeface="Calibri" pitchFamily="34" charset="0"/>
                <a:cs typeface="Arial" pitchFamily="34" charset="0"/>
              </a:rPr>
              <a:t>La mayoría de las árboles que tienen semilla en formas de conos son árboles de hojas perennes y aciculares. Por lo general el árbol en pie se presenta con una silueta alta, espigada y </a:t>
            </a:r>
            <a:r>
              <a:rPr kumimoji="0" lang="es-MX" b="0" i="0" u="none" strike="noStrike" cap="none" normalizeH="0" baseline="0" dirty="0" err="1" smtClean="0">
                <a:ln>
                  <a:noFill/>
                </a:ln>
                <a:solidFill>
                  <a:schemeClr val="tx1"/>
                </a:solidFill>
                <a:effectLst/>
                <a:latin typeface="Arial" pitchFamily="34" charset="0"/>
                <a:ea typeface="Calibri" pitchFamily="34" charset="0"/>
                <a:cs typeface="Arial" pitchFamily="34" charset="0"/>
              </a:rPr>
              <a:t>punteaguda</a:t>
            </a:r>
            <a:r>
              <a:rPr kumimoji="0" lang="es-MX" b="0" i="0" u="none" strike="noStrike" cap="none" normalizeH="0" baseline="0" dirty="0" smtClean="0">
                <a:ln>
                  <a:noFill/>
                </a:ln>
                <a:solidFill>
                  <a:schemeClr val="tx1"/>
                </a:solidFill>
                <a:effectLst/>
                <a:latin typeface="Arial" pitchFamily="34" charset="0"/>
                <a:ea typeface="Calibri" pitchFamily="34" charset="0"/>
                <a:cs typeface="Arial" pitchFamily="34" charset="0"/>
              </a:rPr>
              <a:t> aunque no todas las coníferas tienen esta forma. Las coníferas al transformarlas en tablas son de fácil identificación gracias a su gama de colores relativamente claros, que van desde el amarillo pardo hasta el pardo rojizo. Así como por la textura, fruto del contraste, tanto en color como en intensidad, existente entre la madera primeriza y la tardía de los anillos anuales.</a:t>
            </a:r>
            <a:endParaRPr kumimoji="0" lang="es-MX"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s-MX" b="1" i="0" u="none" strike="noStrike" cap="none" normalizeH="0" baseline="0" dirty="0" smtClean="0">
              <a:ln>
                <a:noFill/>
              </a:ln>
              <a:solidFill>
                <a:schemeClr val="tx1"/>
              </a:solidFill>
              <a:effectLst/>
              <a:latin typeface="Arial" pitchFamily="34" charset="0"/>
              <a:ea typeface="Calibri"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s-MX" b="1" i="0" u="none" strike="noStrike" cap="none" normalizeH="0" baseline="0" dirty="0" smtClean="0">
                <a:ln>
                  <a:noFill/>
                </a:ln>
                <a:solidFill>
                  <a:schemeClr val="tx1"/>
                </a:solidFill>
                <a:effectLst/>
                <a:latin typeface="Arial" pitchFamily="34" charset="0"/>
                <a:ea typeface="Calibri" pitchFamily="34" charset="0"/>
                <a:cs typeface="Arial" pitchFamily="34" charset="0"/>
              </a:rPr>
              <a:t>Zonas de maderas blandas en el mundo</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s-MX"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s-MX" b="0" i="0" u="none" strike="noStrike" cap="none" normalizeH="0" baseline="0" dirty="0" smtClean="0">
                <a:ln>
                  <a:noFill/>
                </a:ln>
                <a:solidFill>
                  <a:schemeClr val="tx1"/>
                </a:solidFill>
                <a:effectLst/>
                <a:latin typeface="Arial" pitchFamily="34" charset="0"/>
                <a:ea typeface="Calibri" pitchFamily="34" charset="0"/>
                <a:cs typeface="Arial" pitchFamily="34" charset="0"/>
              </a:rPr>
              <a:t>El principal abastecedor mundial de maderas blandas de uso comercial es el hemisferio norte, que ocupa las regiones Ártica, </a:t>
            </a:r>
            <a:r>
              <a:rPr kumimoji="0" lang="es-MX" b="0" i="0" u="none" strike="noStrike" cap="none" normalizeH="0" baseline="0" dirty="0" err="1" smtClean="0">
                <a:ln>
                  <a:noFill/>
                </a:ln>
                <a:solidFill>
                  <a:schemeClr val="tx1"/>
                </a:solidFill>
                <a:effectLst/>
                <a:latin typeface="Arial" pitchFamily="34" charset="0"/>
                <a:ea typeface="Calibri" pitchFamily="34" charset="0"/>
                <a:cs typeface="Arial" pitchFamily="34" charset="0"/>
              </a:rPr>
              <a:t>Subártica</a:t>
            </a:r>
            <a:r>
              <a:rPr kumimoji="0" lang="es-MX" b="0" i="0" u="none" strike="noStrike" cap="none" normalizeH="0" baseline="0" dirty="0" smtClean="0">
                <a:ln>
                  <a:noFill/>
                </a:ln>
                <a:solidFill>
                  <a:schemeClr val="tx1"/>
                </a:solidFill>
                <a:effectLst/>
                <a:latin typeface="Arial" pitchFamily="34" charset="0"/>
                <a:ea typeface="Calibri" pitchFamily="34" charset="0"/>
                <a:cs typeface="Arial" pitchFamily="34" charset="0"/>
              </a:rPr>
              <a:t> de Europa y América del Norte, hasta el </a:t>
            </a:r>
            <a:r>
              <a:rPr kumimoji="0" lang="es-MX" b="0" i="0" u="none" strike="noStrike" cap="none" normalizeH="0" baseline="0" dirty="0" err="1" smtClean="0">
                <a:ln>
                  <a:noFill/>
                </a:ln>
                <a:solidFill>
                  <a:schemeClr val="tx1"/>
                </a:solidFill>
                <a:effectLst/>
                <a:latin typeface="Arial" pitchFamily="34" charset="0"/>
                <a:ea typeface="Calibri" pitchFamily="34" charset="0"/>
                <a:cs typeface="Arial" pitchFamily="34" charset="0"/>
              </a:rPr>
              <a:t>sedeste</a:t>
            </a:r>
            <a:r>
              <a:rPr kumimoji="0" lang="es-MX" b="0" i="0" u="none" strike="noStrike" cap="none" normalizeH="0" baseline="0" dirty="0" smtClean="0">
                <a:ln>
                  <a:noFill/>
                </a:ln>
                <a:solidFill>
                  <a:schemeClr val="tx1"/>
                </a:solidFill>
                <a:effectLst/>
                <a:latin typeface="Arial" pitchFamily="34" charset="0"/>
                <a:ea typeface="Calibri" pitchFamily="34" charset="0"/>
                <a:cs typeface="Arial" pitchFamily="34" charset="0"/>
              </a:rPr>
              <a:t> de los Estados Unidos.</a:t>
            </a:r>
            <a:endParaRPr kumimoji="0" lang="es-MX"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1" name="Rectangle 1"/>
          <p:cNvSpPr>
            <a:spLocks noChangeArrowheads="1"/>
          </p:cNvSpPr>
          <p:nvPr/>
        </p:nvSpPr>
        <p:spPr bwMode="auto">
          <a:xfrm>
            <a:off x="357158" y="428604"/>
            <a:ext cx="8358246" cy="480131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s-MX" b="0" i="0" u="none" strike="noStrike" cap="none" normalizeH="0" baseline="0" dirty="0" smtClean="0">
                <a:ln>
                  <a:noFill/>
                </a:ln>
                <a:solidFill>
                  <a:schemeClr val="tx1"/>
                </a:solidFill>
                <a:effectLst/>
                <a:latin typeface="Arial" pitchFamily="34" charset="0"/>
                <a:ea typeface="Calibri" pitchFamily="34" charset="0"/>
                <a:cs typeface="Arial" pitchFamily="34" charset="0"/>
              </a:rPr>
              <a:t>Las coníferas tienen un crecimiento relativamente rápido, dando lugar a troncos rectos que pueden ser cultivados y apeados rentablemente en bosques artificiales. Estas son más baratas que las maderas duras y de gran uso en la construcción de edificios y en ebanistería, así como en la fabricación de papel y de tableros de fibras.</a:t>
            </a:r>
          </a:p>
          <a:p>
            <a:pPr marL="0" marR="0" lvl="0" indent="0" algn="just" defTabSz="914400" rtl="0" eaLnBrk="1" fontAlgn="base" latinLnBrk="0" hangingPunct="1">
              <a:lnSpc>
                <a:spcPct val="100000"/>
              </a:lnSpc>
              <a:spcBef>
                <a:spcPct val="0"/>
              </a:spcBef>
              <a:spcAft>
                <a:spcPct val="0"/>
              </a:spcAft>
              <a:buClrTx/>
              <a:buSzTx/>
              <a:buFontTx/>
              <a:buNone/>
              <a:tabLst/>
            </a:pPr>
            <a:endParaRPr kumimoji="0" lang="es-MX"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s-MX" b="1" i="0" u="none" strike="noStrike" cap="none" normalizeH="0" baseline="0" dirty="0" smtClean="0">
                <a:ln>
                  <a:noFill/>
                </a:ln>
                <a:solidFill>
                  <a:schemeClr val="tx1"/>
                </a:solidFill>
                <a:effectLst/>
                <a:latin typeface="Arial" pitchFamily="34" charset="0"/>
                <a:ea typeface="Calibri" pitchFamily="34" charset="0"/>
                <a:cs typeface="Arial" pitchFamily="34" charset="0"/>
              </a:rPr>
              <a:t>Cambios de Color</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s-MX"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s-MX" b="0" i="0" u="none" strike="noStrike" cap="none" normalizeH="0" baseline="0" dirty="0" smtClean="0">
                <a:ln>
                  <a:noFill/>
                </a:ln>
                <a:solidFill>
                  <a:schemeClr val="tx1"/>
                </a:solidFill>
                <a:effectLst/>
                <a:latin typeface="Arial" pitchFamily="34" charset="0"/>
                <a:ea typeface="Calibri" pitchFamily="34" charset="0"/>
                <a:cs typeface="Arial" pitchFamily="34" charset="0"/>
              </a:rPr>
              <a:t>El color de la madera puede variar mucho, no solamente entre las mismas especies, sino el mismo árbol. La mayoría de las maderas se oscurecen con la exposición a la luz, aunque algunas se vuelven más claras o incluso cambian de color. Los acabados, por claros que estos sean, tienden a oscurecer el color de la madera. Los pequeños cuadrados de muestra nos presentan, a tamaño real, la madera antes de la aplicación de un acabado claro.</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s-MX"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s-MX" b="0" i="0" u="none" strike="noStrike" cap="none" normalizeH="0" baseline="0" dirty="0" smtClean="0">
                <a:ln>
                  <a:noFill/>
                </a:ln>
                <a:solidFill>
                  <a:schemeClr val="tx1"/>
                </a:solidFill>
                <a:effectLst/>
                <a:latin typeface="Arial" pitchFamily="34" charset="0"/>
                <a:ea typeface="Calibri" pitchFamily="34" charset="0"/>
                <a:cs typeface="Arial" pitchFamily="34" charset="0"/>
              </a:rPr>
              <a:t>Para ver cómo puede quedar  la madera con un acabado claro, humedézcase un dedo y páselo por la superficie de la madera.</a:t>
            </a:r>
            <a:endParaRPr kumimoji="0" lang="es-MX"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7" name="Rectangle 1"/>
          <p:cNvSpPr>
            <a:spLocks noChangeArrowheads="1"/>
          </p:cNvSpPr>
          <p:nvPr/>
        </p:nvSpPr>
        <p:spPr bwMode="auto">
          <a:xfrm>
            <a:off x="357158" y="0"/>
            <a:ext cx="8215370" cy="646330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endParaRPr kumimoji="0" lang="es-MX" b="1" i="0" u="none" strike="noStrike" cap="none" normalizeH="0" baseline="0" dirty="0" smtClean="0">
              <a:ln>
                <a:noFill/>
              </a:ln>
              <a:solidFill>
                <a:schemeClr val="tx1"/>
              </a:solidFill>
              <a:effectLst/>
              <a:latin typeface="Arial" pitchFamily="34" charset="0"/>
              <a:ea typeface="Calibri" pitchFamily="34" charset="0"/>
              <a:cs typeface="Arial" pitchFamily="34" charset="0"/>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0" lang="es-MX" b="1" i="0" u="none" strike="noStrike" cap="none" normalizeH="0" baseline="0" dirty="0" smtClean="0">
                <a:ln>
                  <a:noFill/>
                </a:ln>
                <a:solidFill>
                  <a:schemeClr val="tx1"/>
                </a:solidFill>
                <a:effectLst/>
                <a:latin typeface="Arial" pitchFamily="34" charset="0"/>
                <a:ea typeface="Calibri" pitchFamily="34" charset="0"/>
                <a:cs typeface="Arial" pitchFamily="34" charset="0"/>
              </a:rPr>
              <a:t>Ahora veamos una clasificación de las maderas en base a su durabilidad</a:t>
            </a:r>
          </a:p>
          <a:p>
            <a:pPr marL="0" marR="0" lvl="0" indent="0" algn="just" defTabSz="914400" rtl="0" eaLnBrk="1" fontAlgn="base" latinLnBrk="0" hangingPunct="1">
              <a:lnSpc>
                <a:spcPct val="100000"/>
              </a:lnSpc>
              <a:spcBef>
                <a:spcPct val="0"/>
              </a:spcBef>
              <a:spcAft>
                <a:spcPct val="0"/>
              </a:spcAft>
              <a:buClrTx/>
              <a:buSzTx/>
              <a:buFontTx/>
              <a:buNone/>
              <a:tabLst/>
            </a:pPr>
            <a:endParaRPr kumimoji="0" lang="es-MX"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s-MX" b="0" i="0" u="none" strike="noStrike" cap="none" normalizeH="0" baseline="0" dirty="0" smtClean="0">
                <a:ln>
                  <a:noFill/>
                </a:ln>
                <a:solidFill>
                  <a:schemeClr val="tx1"/>
                </a:solidFill>
                <a:effectLst/>
                <a:latin typeface="Arial" pitchFamily="34" charset="0"/>
                <a:ea typeface="Calibri" pitchFamily="34" charset="0"/>
                <a:cs typeface="Arial" pitchFamily="34" charset="0"/>
              </a:rPr>
              <a:t>Maderas duraderas aún cuando se emplean bajo condiciones que favorecen la putrefacción: CEDRO BLANCO, NOGAL, MAPLE, CAOBA.</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s-MX"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s-MX" b="0" i="0" u="none" strike="noStrike" cap="none" normalizeH="0" baseline="0" dirty="0" smtClean="0">
                <a:ln>
                  <a:noFill/>
                </a:ln>
                <a:solidFill>
                  <a:schemeClr val="tx1"/>
                </a:solidFill>
                <a:effectLst/>
                <a:latin typeface="Arial" pitchFamily="34" charset="0"/>
                <a:ea typeface="Calibri" pitchFamily="34" charset="0"/>
                <a:cs typeface="Arial" pitchFamily="34" charset="0"/>
              </a:rPr>
              <a:t>Maderas de durabilidad intermedia, pero casi tan durables como las anteriores: PINO, FRESNO, ENCINO.</a:t>
            </a:r>
            <a:endParaRPr kumimoji="0" lang="es-MX"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s-MX" b="0" i="0" u="none" strike="noStrike" cap="none" normalizeH="0" baseline="0" dirty="0" smtClean="0">
              <a:ln>
                <a:noFill/>
              </a:ln>
              <a:solidFill>
                <a:schemeClr val="tx1"/>
              </a:solidFill>
              <a:effectLst/>
              <a:latin typeface="Arial" pitchFamily="34" charset="0"/>
              <a:ea typeface="Calibri"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s-MX" b="0" i="0" u="none" strike="noStrike" cap="none" normalizeH="0" baseline="0" dirty="0" smtClean="0">
                <a:ln>
                  <a:noFill/>
                </a:ln>
                <a:solidFill>
                  <a:schemeClr val="tx1"/>
                </a:solidFill>
                <a:effectLst/>
                <a:latin typeface="Arial" pitchFamily="34" charset="0"/>
                <a:ea typeface="Calibri" pitchFamily="34" charset="0"/>
                <a:cs typeface="Arial" pitchFamily="34" charset="0"/>
              </a:rPr>
              <a:t>Maderas de durabilidad intermedia:</a:t>
            </a:r>
            <a:endParaRPr kumimoji="0" lang="es-MX"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s-MX" b="0" i="0" u="none" strike="noStrike" cap="none" normalizeH="0" baseline="0" dirty="0" smtClean="0">
                <a:ln>
                  <a:noFill/>
                </a:ln>
                <a:solidFill>
                  <a:schemeClr val="tx1"/>
                </a:solidFill>
                <a:effectLst/>
                <a:latin typeface="Arial" pitchFamily="34" charset="0"/>
                <a:ea typeface="Calibri" pitchFamily="34" charset="0"/>
                <a:cs typeface="Arial" pitchFamily="34" charset="0"/>
              </a:rPr>
              <a:t>PINO AMARILLO, CEDRO ROJO.</a:t>
            </a:r>
            <a:endParaRPr kumimoji="0" lang="es-MX"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s-MX" b="0" i="0" u="none" strike="noStrike" cap="none" normalizeH="0" baseline="0" dirty="0" smtClean="0">
              <a:ln>
                <a:noFill/>
              </a:ln>
              <a:solidFill>
                <a:schemeClr val="tx1"/>
              </a:solidFill>
              <a:effectLst/>
              <a:latin typeface="Arial" pitchFamily="34" charset="0"/>
              <a:ea typeface="Calibri"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s-MX" b="0" i="0" u="none" strike="noStrike" cap="none" normalizeH="0" baseline="0" dirty="0" smtClean="0">
                <a:ln>
                  <a:noFill/>
                </a:ln>
                <a:solidFill>
                  <a:schemeClr val="tx1"/>
                </a:solidFill>
                <a:effectLst/>
                <a:latin typeface="Arial" pitchFamily="34" charset="0"/>
                <a:ea typeface="Calibri" pitchFamily="34" charset="0"/>
                <a:cs typeface="Arial" pitchFamily="34" charset="0"/>
              </a:rPr>
              <a:t>Maderas de durabilidad intermedia y baja:</a:t>
            </a:r>
            <a:endParaRPr kumimoji="0" lang="es-MX"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s-MX" b="0" i="0" u="none" strike="noStrike" cap="none" normalizeH="0" baseline="0" dirty="0" smtClean="0">
                <a:ln>
                  <a:noFill/>
                </a:ln>
                <a:solidFill>
                  <a:schemeClr val="tx1"/>
                </a:solidFill>
                <a:effectLst/>
                <a:latin typeface="Arial" pitchFamily="34" charset="0"/>
                <a:ea typeface="Calibri" pitchFamily="34" charset="0"/>
                <a:cs typeface="Arial" pitchFamily="34" charset="0"/>
              </a:rPr>
              <a:t>PINO Y AYACAHUITE</a:t>
            </a:r>
            <a:endParaRPr kumimoji="0" lang="es-MX"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s-MX" b="0" i="0" u="none" strike="noStrike" cap="none" normalizeH="0" baseline="0" dirty="0" smtClean="0">
              <a:ln>
                <a:noFill/>
              </a:ln>
              <a:solidFill>
                <a:schemeClr val="tx1"/>
              </a:solidFill>
              <a:effectLst/>
              <a:latin typeface="Arial" pitchFamily="34" charset="0"/>
              <a:ea typeface="Calibri"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s-MX" b="0" i="0" u="none" strike="noStrike" cap="none" normalizeH="0" baseline="0" dirty="0" smtClean="0">
                <a:ln>
                  <a:noFill/>
                </a:ln>
                <a:solidFill>
                  <a:schemeClr val="tx1"/>
                </a:solidFill>
                <a:effectLst/>
                <a:latin typeface="Arial" pitchFamily="34" charset="0"/>
                <a:ea typeface="Calibri" pitchFamily="34" charset="0"/>
                <a:cs typeface="Arial" pitchFamily="34" charset="0"/>
              </a:rPr>
              <a:t>Maderas de baja durabilidad cuando se emplean en condiciones que favorecen la putrefacción: ABETO COMERCIAL BLANCO, ALAMO, CHOPO, SAUCE NEGRO, TILO.</a:t>
            </a:r>
          </a:p>
          <a:p>
            <a:pPr marL="0" marR="0" lvl="0" indent="0" algn="just" defTabSz="914400" rtl="0" eaLnBrk="0" fontAlgn="base" latinLnBrk="0" hangingPunct="0">
              <a:lnSpc>
                <a:spcPct val="100000"/>
              </a:lnSpc>
              <a:spcBef>
                <a:spcPct val="0"/>
              </a:spcBef>
              <a:spcAft>
                <a:spcPct val="0"/>
              </a:spcAft>
              <a:buClrTx/>
              <a:buSzTx/>
              <a:buFontTx/>
              <a:buNone/>
              <a:tabLst/>
            </a:pPr>
            <a:endParaRPr lang="es-MX" dirty="0">
              <a:latin typeface="Arial" pitchFamily="34" charset="0"/>
              <a:ea typeface="Calibri" pitchFamily="34" charset="0"/>
              <a:cs typeface="Arial" pitchFamily="34" charset="0"/>
            </a:endParaRPr>
          </a:p>
          <a:p>
            <a:r>
              <a:rPr lang="es-MX" dirty="0"/>
              <a:t>Las medidas más utilizadas en la madera son:</a:t>
            </a:r>
          </a:p>
          <a:p>
            <a:r>
              <a:rPr lang="es-MX" dirty="0"/>
              <a:t>Duela	  4 x 2 x 8 </a:t>
            </a:r>
            <a:r>
              <a:rPr lang="es-MX" dirty="0" smtClean="0"/>
              <a:t>pulgadas</a:t>
            </a:r>
            <a:endParaRPr lang="es-MX" dirty="0"/>
          </a:p>
          <a:p>
            <a:r>
              <a:rPr lang="es-MX" dirty="0"/>
              <a:t>Polín	  4 x 4 x 8 pulgadas</a:t>
            </a:r>
          </a:p>
          <a:p>
            <a:r>
              <a:rPr lang="es-MX" dirty="0"/>
              <a:t>Tablón	12 x 2 x 8 </a:t>
            </a:r>
            <a:r>
              <a:rPr lang="es-MX" dirty="0" smtClean="0"/>
              <a:t>pulgadas</a:t>
            </a:r>
            <a:endParaRPr kumimoji="0" lang="es-MX" b="0" i="0" u="none" strike="noStrike" cap="none" normalizeH="0" baseline="0" dirty="0" smtClean="0">
              <a:ln>
                <a:noFill/>
              </a:ln>
              <a:solidFill>
                <a:schemeClr val="tx1"/>
              </a:solidFill>
              <a:effectLst/>
              <a:latin typeface="Arial" pitchFamily="34" charset="0"/>
              <a:cs typeface="Arial" pitchFamily="34" charset="0"/>
            </a:endParaRPr>
          </a:p>
        </p:txBody>
      </p:sp>
      <p:sp>
        <p:nvSpPr>
          <p:cNvPr id="3" name="2 Rectángulo"/>
          <p:cNvSpPr/>
          <p:nvPr/>
        </p:nvSpPr>
        <p:spPr>
          <a:xfrm>
            <a:off x="3500430" y="5429264"/>
            <a:ext cx="428628" cy="14287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4" name="3 Rectángulo"/>
          <p:cNvSpPr/>
          <p:nvPr/>
        </p:nvSpPr>
        <p:spPr>
          <a:xfrm>
            <a:off x="3500430" y="5715016"/>
            <a:ext cx="428628" cy="28575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5" name="4 Rectángulo"/>
          <p:cNvSpPr/>
          <p:nvPr/>
        </p:nvSpPr>
        <p:spPr>
          <a:xfrm>
            <a:off x="3500430" y="6072206"/>
            <a:ext cx="642942" cy="7143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3" name="Rectangle 1"/>
          <p:cNvSpPr>
            <a:spLocks noChangeArrowheads="1"/>
          </p:cNvSpPr>
          <p:nvPr/>
        </p:nvSpPr>
        <p:spPr bwMode="auto">
          <a:xfrm>
            <a:off x="357158" y="357166"/>
            <a:ext cx="8215370" cy="563231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s-MX" b="0" i="0" u="none" strike="noStrike" cap="none" normalizeH="0" baseline="0" dirty="0" smtClean="0">
                <a:ln>
                  <a:noFill/>
                </a:ln>
                <a:solidFill>
                  <a:schemeClr val="tx1"/>
                </a:solidFill>
                <a:effectLst/>
                <a:latin typeface="Arial" pitchFamily="34" charset="0"/>
                <a:ea typeface="Calibri" pitchFamily="34" charset="0"/>
                <a:cs typeface="Arial" pitchFamily="34" charset="0"/>
              </a:rPr>
              <a:t>Las Maderas Procesadas son:</a:t>
            </a:r>
          </a:p>
          <a:p>
            <a:pPr marL="0" marR="0" lvl="0" indent="0" algn="just" defTabSz="914400" rtl="0" eaLnBrk="1" fontAlgn="base" latinLnBrk="0" hangingPunct="1">
              <a:lnSpc>
                <a:spcPct val="100000"/>
              </a:lnSpc>
              <a:spcBef>
                <a:spcPct val="0"/>
              </a:spcBef>
              <a:spcAft>
                <a:spcPct val="0"/>
              </a:spcAft>
              <a:buClrTx/>
              <a:buSzTx/>
              <a:buFontTx/>
              <a:buNone/>
              <a:tabLst/>
            </a:pPr>
            <a:endParaRPr kumimoji="0" lang="es-MX"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1" fontAlgn="base" latinLnBrk="0" hangingPunct="1">
              <a:lnSpc>
                <a:spcPct val="100000"/>
              </a:lnSpc>
              <a:spcBef>
                <a:spcPct val="0"/>
              </a:spcBef>
              <a:spcAft>
                <a:spcPct val="0"/>
              </a:spcAft>
              <a:buClrTx/>
              <a:buSzTx/>
              <a:buFontTx/>
              <a:buNone/>
              <a:tabLst/>
            </a:pPr>
            <a:endParaRPr kumimoji="0" lang="es-MX"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s-MX" b="1" i="0" u="none" strike="noStrike" cap="none" normalizeH="0" baseline="0" dirty="0" smtClean="0">
                <a:ln>
                  <a:noFill/>
                </a:ln>
                <a:solidFill>
                  <a:schemeClr val="tx1"/>
                </a:solidFill>
                <a:effectLst/>
                <a:latin typeface="Arial" pitchFamily="34" charset="0"/>
                <a:ea typeface="Calibri" pitchFamily="34" charset="0"/>
                <a:cs typeface="Arial" pitchFamily="34" charset="0"/>
              </a:rPr>
              <a:t>TRIPLAY.- </a:t>
            </a:r>
            <a:r>
              <a:rPr kumimoji="0" lang="es-MX" b="0" i="0" u="none" strike="noStrike" cap="none" normalizeH="0" baseline="0" dirty="0" smtClean="0">
                <a:ln>
                  <a:noFill/>
                </a:ln>
                <a:solidFill>
                  <a:schemeClr val="tx1"/>
                </a:solidFill>
                <a:effectLst/>
                <a:latin typeface="Arial" pitchFamily="34" charset="0"/>
                <a:ea typeface="Calibri" pitchFamily="34" charset="0"/>
                <a:cs typeface="Arial" pitchFamily="34" charset="0"/>
              </a:rPr>
              <a:t>El </a:t>
            </a:r>
            <a:r>
              <a:rPr kumimoji="0" lang="es-MX" b="0" i="0" u="none" strike="noStrike" cap="none" normalizeH="0" baseline="0" dirty="0" err="1" smtClean="0">
                <a:ln>
                  <a:noFill/>
                </a:ln>
                <a:solidFill>
                  <a:schemeClr val="tx1"/>
                </a:solidFill>
                <a:effectLst/>
                <a:latin typeface="Arial" pitchFamily="34" charset="0"/>
                <a:ea typeface="Calibri" pitchFamily="34" charset="0"/>
                <a:cs typeface="Arial" pitchFamily="34" charset="0"/>
              </a:rPr>
              <a:t>triplay</a:t>
            </a:r>
            <a:r>
              <a:rPr kumimoji="0" lang="es-MX" b="0" i="0" u="none" strike="noStrike" cap="none" normalizeH="0" baseline="0" dirty="0" smtClean="0">
                <a:ln>
                  <a:noFill/>
                </a:ln>
                <a:solidFill>
                  <a:schemeClr val="tx1"/>
                </a:solidFill>
                <a:effectLst/>
                <a:latin typeface="Arial" pitchFamily="34" charset="0"/>
                <a:ea typeface="Calibri" pitchFamily="34" charset="0"/>
                <a:cs typeface="Arial" pitchFamily="34" charset="0"/>
              </a:rPr>
              <a:t> esta formado por chapas de madera pegadas en dos direcciones, por lo cual se hace más resistente. En la construcción el </a:t>
            </a:r>
            <a:r>
              <a:rPr kumimoji="0" lang="es-MX" b="0" i="0" u="none" strike="noStrike" cap="none" normalizeH="0" baseline="0" dirty="0" err="1" smtClean="0">
                <a:ln>
                  <a:noFill/>
                </a:ln>
                <a:solidFill>
                  <a:schemeClr val="tx1"/>
                </a:solidFill>
                <a:effectLst/>
                <a:latin typeface="Arial" pitchFamily="34" charset="0"/>
                <a:ea typeface="Calibri" pitchFamily="34" charset="0"/>
                <a:cs typeface="Arial" pitchFamily="34" charset="0"/>
              </a:rPr>
              <a:t>triplay</a:t>
            </a:r>
            <a:r>
              <a:rPr kumimoji="0" lang="es-MX" b="0" i="0" u="none" strike="noStrike" cap="none" normalizeH="0" baseline="0" dirty="0" smtClean="0">
                <a:ln>
                  <a:noFill/>
                </a:ln>
                <a:solidFill>
                  <a:schemeClr val="tx1"/>
                </a:solidFill>
                <a:effectLst/>
                <a:latin typeface="Arial" pitchFamily="34" charset="0"/>
                <a:ea typeface="Calibri" pitchFamily="34" charset="0"/>
                <a:cs typeface="Arial" pitchFamily="34" charset="0"/>
              </a:rPr>
              <a:t> se emplea para pisos, canceles recubrimientos, vigas y arcos. Las medidas más utilizadas del </a:t>
            </a:r>
            <a:r>
              <a:rPr kumimoji="0" lang="es-MX" b="0" i="0" u="none" strike="noStrike" cap="none" normalizeH="0" baseline="0" dirty="0" err="1" smtClean="0">
                <a:ln>
                  <a:noFill/>
                </a:ln>
                <a:solidFill>
                  <a:schemeClr val="tx1"/>
                </a:solidFill>
                <a:effectLst/>
                <a:latin typeface="Arial" pitchFamily="34" charset="0"/>
                <a:ea typeface="Calibri" pitchFamily="34" charset="0"/>
                <a:cs typeface="Arial" pitchFamily="34" charset="0"/>
              </a:rPr>
              <a:t>triplay</a:t>
            </a:r>
            <a:r>
              <a:rPr kumimoji="0" lang="es-MX" b="0" i="0" u="none" strike="noStrike" cap="none" normalizeH="0" baseline="0" dirty="0" smtClean="0">
                <a:ln>
                  <a:noFill/>
                </a:ln>
                <a:solidFill>
                  <a:schemeClr val="tx1"/>
                </a:solidFill>
                <a:effectLst/>
                <a:latin typeface="Arial" pitchFamily="34" charset="0"/>
                <a:ea typeface="Calibri" pitchFamily="34" charset="0"/>
                <a:cs typeface="Arial" pitchFamily="34" charset="0"/>
              </a:rPr>
              <a:t> son: 1.22x2.44m y de espesores: 3,6,12 y 18mm</a:t>
            </a:r>
            <a:endParaRPr kumimoji="0" lang="es-MX"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s-MX" b="0" i="0" u="none" strike="noStrike" cap="none" normalizeH="0" baseline="0" dirty="0" smtClean="0">
              <a:ln>
                <a:noFill/>
              </a:ln>
              <a:solidFill>
                <a:schemeClr val="tx1"/>
              </a:solidFill>
              <a:effectLst/>
              <a:latin typeface="Arial" pitchFamily="34" charset="0"/>
              <a:ea typeface="Calibri"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s-MX" b="1" i="0" u="none" strike="noStrike" cap="none" normalizeH="0" baseline="0" dirty="0" smtClean="0">
                <a:ln>
                  <a:noFill/>
                </a:ln>
                <a:solidFill>
                  <a:schemeClr val="tx1"/>
                </a:solidFill>
                <a:effectLst/>
                <a:latin typeface="Arial" pitchFamily="34" charset="0"/>
                <a:ea typeface="Calibri" pitchFamily="34" charset="0"/>
                <a:cs typeface="Arial" pitchFamily="34" charset="0"/>
              </a:rPr>
              <a:t>AGLOMERADO.- </a:t>
            </a:r>
            <a:r>
              <a:rPr kumimoji="0" lang="es-MX" b="0" i="0" u="none" strike="noStrike" cap="none" normalizeH="0" baseline="0" dirty="0" smtClean="0">
                <a:ln>
                  <a:noFill/>
                </a:ln>
                <a:solidFill>
                  <a:schemeClr val="tx1"/>
                </a:solidFill>
                <a:effectLst/>
                <a:latin typeface="Arial" pitchFamily="34" charset="0"/>
                <a:ea typeface="Calibri" pitchFamily="34" charset="0"/>
                <a:cs typeface="Arial" pitchFamily="34" charset="0"/>
              </a:rPr>
              <a:t>Este último se fabrica con madera triturada, desechos de los aserraderos y de madera no apta para estos. No tienen veta y en caso de utilizarse como madera se tiene que chapear.</a:t>
            </a:r>
            <a:endParaRPr kumimoji="0" lang="es-MX"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s-MX" b="0" i="0" u="none" strike="noStrike" cap="none" normalizeH="0" baseline="0" dirty="0" smtClean="0">
                <a:ln>
                  <a:noFill/>
                </a:ln>
                <a:solidFill>
                  <a:schemeClr val="tx1"/>
                </a:solidFill>
                <a:effectLst/>
                <a:latin typeface="Arial" pitchFamily="34" charset="0"/>
                <a:ea typeface="Calibri" pitchFamily="34" charset="0"/>
                <a:cs typeface="Arial" pitchFamily="34" charset="0"/>
              </a:rPr>
              <a:t>Este material aunque no se utiliza para la decoración de casas es importante mencionarlo porque se utiliza en muebles y en algunos casos hasta puertas y otros.</a:t>
            </a:r>
            <a:endParaRPr kumimoji="0" lang="es-MX"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s-MX" b="0" i="0" u="none" strike="noStrike" cap="none" normalizeH="0" baseline="0" dirty="0" smtClean="0">
              <a:ln>
                <a:noFill/>
              </a:ln>
              <a:solidFill>
                <a:schemeClr val="tx1"/>
              </a:solidFill>
              <a:effectLst/>
              <a:latin typeface="Arial" pitchFamily="34" charset="0"/>
              <a:ea typeface="Calibri"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s-MX" b="1" i="0" u="none" strike="noStrike" cap="none" normalizeH="0" baseline="0" dirty="0" smtClean="0">
                <a:ln>
                  <a:noFill/>
                </a:ln>
                <a:solidFill>
                  <a:schemeClr val="tx1"/>
                </a:solidFill>
                <a:effectLst/>
                <a:latin typeface="Arial" pitchFamily="34" charset="0"/>
                <a:ea typeface="Calibri" pitchFamily="34" charset="0"/>
                <a:cs typeface="Arial" pitchFamily="34" charset="0"/>
              </a:rPr>
              <a:t>CORCHO.- </a:t>
            </a:r>
            <a:r>
              <a:rPr kumimoji="0" lang="es-MX" b="0" i="0" u="none" strike="noStrike" cap="none" normalizeH="0" baseline="0" dirty="0" smtClean="0">
                <a:ln>
                  <a:noFill/>
                </a:ln>
                <a:solidFill>
                  <a:schemeClr val="tx1"/>
                </a:solidFill>
                <a:effectLst/>
                <a:latin typeface="Arial" pitchFamily="34" charset="0"/>
                <a:ea typeface="Calibri" pitchFamily="34" charset="0"/>
                <a:cs typeface="Arial" pitchFamily="34" charset="0"/>
              </a:rPr>
              <a:t>Este tipo de material proviene de la corteza del árbol y se utiliza como recubrimientos de piso, muros y plafones. Se produce en dos formas en hojas y en bloques.</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s-MX"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s-MX" b="0" i="0" u="none" strike="noStrike" cap="none" normalizeH="0" baseline="0" dirty="0" smtClean="0">
                <a:ln>
                  <a:noFill/>
                </a:ln>
                <a:solidFill>
                  <a:schemeClr val="tx1"/>
                </a:solidFill>
                <a:effectLst/>
                <a:latin typeface="Arial" pitchFamily="34" charset="0"/>
                <a:ea typeface="Calibri" pitchFamily="34" charset="0"/>
                <a:cs typeface="Arial" pitchFamily="34" charset="0"/>
              </a:rPr>
              <a:t>Se puede utilizar debajo de alfombras y tiene básicamente 4 terminados:</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9" name="Rectangle 1"/>
          <p:cNvSpPr>
            <a:spLocks noChangeArrowheads="1"/>
          </p:cNvSpPr>
          <p:nvPr/>
        </p:nvSpPr>
        <p:spPr bwMode="auto">
          <a:xfrm>
            <a:off x="357158" y="357166"/>
            <a:ext cx="8215370" cy="563231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just" eaLnBrk="0" fontAlgn="base" hangingPunct="0">
              <a:spcBef>
                <a:spcPct val="0"/>
              </a:spcBef>
              <a:spcAft>
                <a:spcPct val="0"/>
              </a:spcAft>
            </a:pPr>
            <a:r>
              <a:rPr kumimoji="0" lang="es-MX" b="0" i="0" u="none" strike="noStrike" cap="none" normalizeH="0" baseline="0" dirty="0" smtClean="0">
                <a:ln>
                  <a:noFill/>
                </a:ln>
                <a:solidFill>
                  <a:schemeClr val="tx1"/>
                </a:solidFill>
                <a:effectLst/>
                <a:latin typeface="Arial" pitchFamily="34" charset="0"/>
                <a:ea typeface="Calibri" pitchFamily="34" charset="0"/>
                <a:cs typeface="Arial" pitchFamily="34" charset="0"/>
              </a:rPr>
              <a:t>a) Natural: No requiere de ningún tipo de recubrimiento extra; los espesores más comunes son 1/8, 3/16 y 5/16 de pulgada.</a:t>
            </a:r>
            <a:endParaRPr kumimoji="0" lang="es-MX" b="0" i="0" u="none" strike="noStrike" cap="none" normalizeH="0" baseline="0" dirty="0" smtClean="0">
              <a:ln>
                <a:noFill/>
              </a:ln>
              <a:solidFill>
                <a:schemeClr val="tx1"/>
              </a:solidFill>
              <a:effectLst/>
              <a:latin typeface="Arial" pitchFamily="34" charset="0"/>
              <a:ea typeface="Calibri" pitchFamily="34" charset="0"/>
              <a:cs typeface="Arial" pitchFamily="34" charset="0"/>
            </a:endParaRPr>
          </a:p>
          <a:p>
            <a:pPr marL="0" marR="0" lvl="0" indent="0" algn="just" defTabSz="914400" rtl="0" eaLnBrk="1" fontAlgn="base" latinLnBrk="0" hangingPunct="1">
              <a:lnSpc>
                <a:spcPct val="100000"/>
              </a:lnSpc>
              <a:spcBef>
                <a:spcPct val="0"/>
              </a:spcBef>
              <a:spcAft>
                <a:spcPct val="0"/>
              </a:spcAft>
              <a:buClrTx/>
              <a:buSzTx/>
              <a:tabLst/>
            </a:pPr>
            <a:r>
              <a:rPr kumimoji="0" lang="es-MX" b="0" i="0" u="none" strike="noStrike" cap="none" normalizeH="0" baseline="0" dirty="0" smtClean="0">
                <a:ln>
                  <a:noFill/>
                </a:ln>
                <a:solidFill>
                  <a:schemeClr val="tx1"/>
                </a:solidFill>
                <a:effectLst/>
                <a:latin typeface="Arial" pitchFamily="34" charset="0"/>
                <a:ea typeface="Calibri" pitchFamily="34" charset="0"/>
                <a:cs typeface="Arial" pitchFamily="34" charset="0"/>
              </a:rPr>
              <a:t>b) Encerado: Es impregnado con cera desde el momento de su fabricación.</a:t>
            </a:r>
            <a:endParaRPr kumimoji="0" lang="es-MX"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tabLst/>
            </a:pPr>
            <a:r>
              <a:rPr kumimoji="0" lang="es-MX" b="0" i="0" u="none" strike="noStrike" cap="none" normalizeH="0" baseline="0" dirty="0" smtClean="0">
                <a:ln>
                  <a:noFill/>
                </a:ln>
                <a:solidFill>
                  <a:schemeClr val="tx1"/>
                </a:solidFill>
                <a:effectLst/>
                <a:latin typeface="Arial" pitchFamily="34" charset="0"/>
                <a:ea typeface="Calibri" pitchFamily="34" charset="0"/>
                <a:cs typeface="Arial" pitchFamily="34" charset="0"/>
              </a:rPr>
              <a:t>c) Resina reforzada y encerada: Lo hace menos poroso y menos sucio.</a:t>
            </a:r>
            <a:endParaRPr kumimoji="0" lang="es-MX"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tabLst/>
            </a:pPr>
            <a:r>
              <a:rPr kumimoji="0" lang="es-MX" b="0" i="0" u="none" strike="noStrike" cap="none" normalizeH="0" baseline="0" dirty="0" smtClean="0">
                <a:ln>
                  <a:noFill/>
                </a:ln>
                <a:solidFill>
                  <a:schemeClr val="tx1"/>
                </a:solidFill>
                <a:effectLst/>
                <a:latin typeface="Arial" pitchFamily="34" charset="0"/>
                <a:ea typeface="Calibri" pitchFamily="34" charset="0"/>
                <a:cs typeface="Arial" pitchFamily="34" charset="0"/>
              </a:rPr>
              <a:t>D)Vinilo: Es más denso, se puede usar vinilo, policarbonato o cualquier otro polímero que lo haga no poroso, sólo existe en 1/8 de pulgada.</a:t>
            </a:r>
            <a:endParaRPr kumimoji="0" lang="es-MX"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s-MX" b="0" i="0" u="none" strike="noStrike" cap="none" normalizeH="0" baseline="0" dirty="0" smtClean="0">
              <a:ln>
                <a:noFill/>
              </a:ln>
              <a:solidFill>
                <a:schemeClr val="tx1"/>
              </a:solidFill>
              <a:effectLst/>
              <a:latin typeface="Arial" pitchFamily="34" charset="0"/>
              <a:ea typeface="Calibri"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s-MX" b="0" i="0" u="none" strike="noStrike" cap="none" normalizeH="0" baseline="0" dirty="0" smtClean="0">
                <a:ln>
                  <a:noFill/>
                </a:ln>
                <a:solidFill>
                  <a:schemeClr val="tx1"/>
                </a:solidFill>
                <a:effectLst/>
                <a:latin typeface="Arial" pitchFamily="34" charset="0"/>
                <a:ea typeface="Calibri" pitchFamily="34" charset="0"/>
                <a:cs typeface="Arial" pitchFamily="34" charset="0"/>
              </a:rPr>
              <a:t>El corcho no es resistente al agua, ni resulta adecuado para lugares con cambios bruscos de temperatura, ya que se dilata con el calor y se contrae con el frío.</a:t>
            </a:r>
            <a:endParaRPr kumimoji="0" lang="es-MX"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s-MX" b="0" i="0" u="none" strike="noStrike" cap="none" normalizeH="0" baseline="0" dirty="0" smtClean="0">
              <a:ln>
                <a:noFill/>
              </a:ln>
              <a:solidFill>
                <a:schemeClr val="tx1"/>
              </a:solidFill>
              <a:effectLst/>
              <a:latin typeface="Arial" pitchFamily="34" charset="0"/>
              <a:ea typeface="Calibri"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s-MX" b="1" u="none" strike="noStrike" cap="none" normalizeH="0" baseline="0" dirty="0" smtClean="0">
                <a:ln>
                  <a:noFill/>
                </a:ln>
                <a:solidFill>
                  <a:schemeClr val="tx1"/>
                </a:solidFill>
                <a:effectLst/>
                <a:latin typeface="Arial" pitchFamily="34" charset="0"/>
                <a:ea typeface="Calibri" pitchFamily="34" charset="0"/>
                <a:cs typeface="Arial" pitchFamily="34" charset="0"/>
              </a:rPr>
              <a:t>TECHOS</a:t>
            </a:r>
            <a:endParaRPr kumimoji="0" lang="es-MX" b="1"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s-MX" b="0" i="0" u="none" strike="noStrike" cap="none" normalizeH="0" baseline="0" dirty="0" smtClean="0">
              <a:ln>
                <a:noFill/>
              </a:ln>
              <a:solidFill>
                <a:schemeClr val="tx1"/>
              </a:solidFill>
              <a:effectLst/>
              <a:latin typeface="Arial" pitchFamily="34" charset="0"/>
              <a:ea typeface="Calibri"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s-MX" b="1" i="0" u="none" strike="noStrike" cap="none" normalizeH="0" baseline="0" dirty="0" smtClean="0">
                <a:ln>
                  <a:noFill/>
                </a:ln>
                <a:solidFill>
                  <a:schemeClr val="tx1"/>
                </a:solidFill>
                <a:effectLst/>
                <a:latin typeface="Arial" pitchFamily="34" charset="0"/>
                <a:ea typeface="Calibri" pitchFamily="34" charset="0"/>
                <a:cs typeface="Arial" pitchFamily="34" charset="0"/>
              </a:rPr>
              <a:t>Plafones: </a:t>
            </a:r>
            <a:r>
              <a:rPr kumimoji="0" lang="es-MX" b="0" i="0" u="none" strike="noStrike" cap="none" normalizeH="0" baseline="0" dirty="0" smtClean="0">
                <a:ln>
                  <a:noFill/>
                </a:ln>
                <a:solidFill>
                  <a:schemeClr val="tx1"/>
                </a:solidFill>
                <a:effectLst/>
                <a:latin typeface="Arial" pitchFamily="34" charset="0"/>
                <a:ea typeface="Calibri" pitchFamily="34" charset="0"/>
                <a:cs typeface="Arial" pitchFamily="34" charset="0"/>
              </a:rPr>
              <a:t>Cuando el techo va forrado de madera, tenemos que dejar entre el firme y la madera una capa de aire de 10cm aproximadamente, para que la madera respire y no se pudra.</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s-MX"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s-MX" b="0" i="0" u="none" strike="noStrike" cap="none" normalizeH="0" baseline="0" dirty="0" smtClean="0">
                <a:ln>
                  <a:noFill/>
                </a:ln>
                <a:solidFill>
                  <a:schemeClr val="tx1"/>
                </a:solidFill>
                <a:effectLst/>
                <a:latin typeface="Arial" pitchFamily="34" charset="0"/>
                <a:ea typeface="Calibri" pitchFamily="34" charset="0"/>
                <a:cs typeface="Arial" pitchFamily="34" charset="0"/>
              </a:rPr>
              <a:t>Para colocarla se hace una retícula o entramado de madera, que se fija al techo. Después a ésta retícula se le clava la madera final y a continuación se protege con un barniz.</a:t>
            </a:r>
            <a:endParaRPr kumimoji="0" lang="es-MX"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428596" y="428604"/>
            <a:ext cx="8215370" cy="4247317"/>
          </a:xfrm>
          <a:prstGeom prst="rect">
            <a:avLst/>
          </a:prstGeom>
        </p:spPr>
        <p:txBody>
          <a:bodyPr wrap="square">
            <a:spAutoFit/>
          </a:bodyPr>
          <a:lstStyle/>
          <a:p>
            <a:pPr algn="just"/>
            <a:r>
              <a:rPr lang="es-MX" b="1" dirty="0" smtClean="0">
                <a:latin typeface="Arial" pitchFamily="34" charset="0"/>
                <a:cs typeface="Arial" pitchFamily="34" charset="0"/>
              </a:rPr>
              <a:t>PISOS</a:t>
            </a:r>
          </a:p>
          <a:p>
            <a:pPr algn="just"/>
            <a:endParaRPr lang="es-MX" dirty="0">
              <a:latin typeface="Arial" pitchFamily="34" charset="0"/>
              <a:cs typeface="Arial" pitchFamily="34" charset="0"/>
            </a:endParaRPr>
          </a:p>
          <a:p>
            <a:pPr algn="just"/>
            <a:r>
              <a:rPr lang="es-MX" dirty="0">
                <a:latin typeface="Arial" pitchFamily="34" charset="0"/>
                <a:cs typeface="Arial" pitchFamily="34" charset="0"/>
              </a:rPr>
              <a:t>Existen tres formas de aplicación de madera en pisos, duela, tablón y parquet</a:t>
            </a:r>
            <a:r>
              <a:rPr lang="es-MX" dirty="0" smtClean="0">
                <a:latin typeface="Arial" pitchFamily="34" charset="0"/>
                <a:cs typeface="Arial" pitchFamily="34" charset="0"/>
              </a:rPr>
              <a:t>.</a:t>
            </a:r>
          </a:p>
          <a:p>
            <a:pPr algn="just"/>
            <a:endParaRPr lang="es-MX" dirty="0">
              <a:latin typeface="Arial" pitchFamily="34" charset="0"/>
              <a:cs typeface="Arial" pitchFamily="34" charset="0"/>
            </a:endParaRPr>
          </a:p>
          <a:p>
            <a:pPr algn="just"/>
            <a:r>
              <a:rPr lang="es-MX" dirty="0">
                <a:latin typeface="Arial" pitchFamily="34" charset="0"/>
                <a:cs typeface="Arial" pitchFamily="34" charset="0"/>
              </a:rPr>
              <a:t>Los pisos de tablones o cubiertas consisten en maderas colocadas con sus caras anchas apoyándose en los soportes, firmemente clavadas en los miembros que les sirven de apoyo. </a:t>
            </a:r>
            <a:endParaRPr lang="es-MX" dirty="0" smtClean="0">
              <a:latin typeface="Arial" pitchFamily="34" charset="0"/>
              <a:cs typeface="Arial" pitchFamily="34" charset="0"/>
            </a:endParaRPr>
          </a:p>
          <a:p>
            <a:pPr algn="just"/>
            <a:endParaRPr lang="es-MX" dirty="0">
              <a:latin typeface="Arial" pitchFamily="34" charset="0"/>
              <a:cs typeface="Arial" pitchFamily="34" charset="0"/>
            </a:endParaRPr>
          </a:p>
          <a:p>
            <a:pPr algn="just"/>
            <a:r>
              <a:rPr lang="es-MX" dirty="0" smtClean="0">
                <a:latin typeface="Arial" pitchFamily="34" charset="0"/>
                <a:cs typeface="Arial" pitchFamily="34" charset="0"/>
              </a:rPr>
              <a:t>Generalmente</a:t>
            </a:r>
            <a:r>
              <a:rPr lang="es-MX" dirty="0">
                <a:latin typeface="Arial" pitchFamily="34" charset="0"/>
                <a:cs typeface="Arial" pitchFamily="34" charset="0"/>
              </a:rPr>
              <a:t>, los tablones para pisos se cubren con una capa superior de 13/16 de pulgada de una madera dura para  que sirva de superficie de desgaste. Los piso de tablones son de material canteado a escuadra, con ensamble de macho y hembra o con ensambles de lengüeta, los materiales de 4 pulgada o más gruesos deben de ensamblarse con lengüeta, los materiales de 4 pulgadas o más gruesos deben de ensamblarse con lengüeta, como se muestra en la figura.</a:t>
            </a:r>
          </a:p>
        </p:txBody>
      </p:sp>
      <p:sp>
        <p:nvSpPr>
          <p:cNvPr id="3" name="2 Rectángulo"/>
          <p:cNvSpPr/>
          <p:nvPr/>
        </p:nvSpPr>
        <p:spPr>
          <a:xfrm>
            <a:off x="1142976" y="4857760"/>
            <a:ext cx="6357982" cy="100013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6" name="5 Rectángulo"/>
          <p:cNvSpPr/>
          <p:nvPr/>
        </p:nvSpPr>
        <p:spPr>
          <a:xfrm>
            <a:off x="2214546" y="5143512"/>
            <a:ext cx="4357718" cy="35719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cxnSp>
        <p:nvCxnSpPr>
          <p:cNvPr id="8" name="7 Conector recto de flecha"/>
          <p:cNvCxnSpPr>
            <a:endCxn id="9" idx="3"/>
          </p:cNvCxnSpPr>
          <p:nvPr/>
        </p:nvCxnSpPr>
        <p:spPr>
          <a:xfrm rot="10800000" flipV="1">
            <a:off x="4733260" y="5286387"/>
            <a:ext cx="1124628" cy="91443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9" name="8 CuadroTexto"/>
          <p:cNvSpPr txBox="1"/>
          <p:nvPr/>
        </p:nvSpPr>
        <p:spPr>
          <a:xfrm>
            <a:off x="3428992" y="6000768"/>
            <a:ext cx="1304268" cy="400110"/>
          </a:xfrm>
          <a:prstGeom prst="rect">
            <a:avLst/>
          </a:prstGeom>
          <a:noFill/>
        </p:spPr>
        <p:txBody>
          <a:bodyPr wrap="none" rtlCol="0">
            <a:spAutoFit/>
          </a:bodyPr>
          <a:lstStyle/>
          <a:p>
            <a:pPr algn="ctr"/>
            <a:r>
              <a:rPr lang="es-MX" sz="2000" b="1" dirty="0" smtClean="0"/>
              <a:t>LENGÜETA</a:t>
            </a:r>
            <a:endParaRPr lang="es-MX" sz="2000" b="1" dirty="0"/>
          </a:p>
        </p:txBody>
      </p:sp>
      <p:cxnSp>
        <p:nvCxnSpPr>
          <p:cNvPr id="16" name="15 Conector recto"/>
          <p:cNvCxnSpPr>
            <a:stCxn id="3" idx="0"/>
            <a:endCxn id="3" idx="2"/>
          </p:cNvCxnSpPr>
          <p:nvPr/>
        </p:nvCxnSpPr>
        <p:spPr>
          <a:xfrm rot="16200000" flipH="1">
            <a:off x="3821901" y="5357826"/>
            <a:ext cx="1000132" cy="1588"/>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571472" y="500042"/>
            <a:ext cx="8001056" cy="5909310"/>
          </a:xfrm>
          <a:prstGeom prst="rect">
            <a:avLst/>
          </a:prstGeom>
        </p:spPr>
        <p:txBody>
          <a:bodyPr wrap="square">
            <a:spAutoFit/>
          </a:bodyPr>
          <a:lstStyle/>
          <a:p>
            <a:pPr algn="just"/>
            <a:r>
              <a:rPr lang="es-MX" dirty="0">
                <a:latin typeface="Arial" pitchFamily="34" charset="0"/>
                <a:cs typeface="Arial" pitchFamily="34" charset="0"/>
              </a:rPr>
              <a:t>La separación de las vigas en la que se apoyan los tablones varían de 6 pies a 11 pies, lo cual depende de la carga viva que van a soportar. Los tablones se clavan directamente a las vigas del piso. Los pisos laminados consisten en tablones colocados uno al lado del otro y clavados juntos en los extremos y a intervalos frecuentes, de aproximadamente 18 pulgadas, alternando los clavos arriba y abajo. Siempre que sea posible, los pisos de tablones y los laminados deberán estar formados por piezas con una longitud de dos o más claros, con los extremos alternados aproximadamente 4 pies</a:t>
            </a:r>
            <a:r>
              <a:rPr lang="es-MX" dirty="0" smtClean="0">
                <a:latin typeface="Arial" pitchFamily="34" charset="0"/>
                <a:cs typeface="Arial" pitchFamily="34" charset="0"/>
              </a:rPr>
              <a:t>.</a:t>
            </a:r>
          </a:p>
          <a:p>
            <a:pPr algn="just"/>
            <a:endParaRPr lang="es-MX" dirty="0">
              <a:latin typeface="Arial" pitchFamily="34" charset="0"/>
              <a:cs typeface="Arial" pitchFamily="34" charset="0"/>
            </a:endParaRPr>
          </a:p>
          <a:p>
            <a:pPr algn="just"/>
            <a:r>
              <a:rPr lang="es-MX" dirty="0">
                <a:latin typeface="Arial" pitchFamily="34" charset="0"/>
                <a:cs typeface="Arial" pitchFamily="34" charset="0"/>
              </a:rPr>
              <a:t>De esta manera, el piso queda más rígido que en un sistema en el que los tablones funcionen como vigas simples terminando en los apoyos. En los claros grandes es difícil obtener tablones de 2 claros de longitud por eso es que el método más utilizado es el de alternar las juntas. Cuando se usa este método, los extremos de los tablones no deben quedar en el tercio medio claro, entre las vigas</a:t>
            </a:r>
            <a:r>
              <a:rPr lang="es-MX" dirty="0" smtClean="0">
                <a:latin typeface="Arial" pitchFamily="34" charset="0"/>
                <a:cs typeface="Arial" pitchFamily="34" charset="0"/>
              </a:rPr>
              <a:t>.</a:t>
            </a:r>
          </a:p>
          <a:p>
            <a:pPr algn="just"/>
            <a:endParaRPr lang="es-MX" dirty="0">
              <a:latin typeface="Arial" pitchFamily="34" charset="0"/>
              <a:cs typeface="Arial" pitchFamily="34" charset="0"/>
            </a:endParaRPr>
          </a:p>
          <a:p>
            <a:pPr algn="just"/>
            <a:r>
              <a:rPr lang="es-MX" dirty="0">
                <a:latin typeface="Arial" pitchFamily="34" charset="0"/>
                <a:cs typeface="Arial" pitchFamily="34" charset="0"/>
              </a:rPr>
              <a:t>Para su colocación se debe formar una cámara de aire de aproximadamente 30cm, en el firme de cemento o de concreto se debe aplicar un impermeabilizante para evitar la humedad y que se pudra la madera. Después se coloca el entramado y se coloca encima la madera, dándole después un barniz.</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1428728" y="1000108"/>
            <a:ext cx="6000792" cy="28575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3" name="2 Rectángulo"/>
          <p:cNvSpPr/>
          <p:nvPr/>
        </p:nvSpPr>
        <p:spPr>
          <a:xfrm>
            <a:off x="2000232" y="1285860"/>
            <a:ext cx="642942" cy="857256"/>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4" name="3 Rectángulo"/>
          <p:cNvSpPr/>
          <p:nvPr/>
        </p:nvSpPr>
        <p:spPr>
          <a:xfrm>
            <a:off x="6215074" y="1285860"/>
            <a:ext cx="642942" cy="857256"/>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cxnSp>
        <p:nvCxnSpPr>
          <p:cNvPr id="6" name="5 Conector recto"/>
          <p:cNvCxnSpPr/>
          <p:nvPr/>
        </p:nvCxnSpPr>
        <p:spPr>
          <a:xfrm>
            <a:off x="1071538" y="2143116"/>
            <a:ext cx="6643734"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8" name="7 Conector recto"/>
          <p:cNvCxnSpPr/>
          <p:nvPr/>
        </p:nvCxnSpPr>
        <p:spPr>
          <a:xfrm>
            <a:off x="1071538" y="2571744"/>
            <a:ext cx="6643734" cy="1588"/>
          </a:xfrm>
          <a:prstGeom prst="line">
            <a:avLst/>
          </a:prstGeom>
        </p:spPr>
        <p:style>
          <a:lnRef idx="1">
            <a:schemeClr val="accent1"/>
          </a:lnRef>
          <a:fillRef idx="0">
            <a:schemeClr val="accent1"/>
          </a:fillRef>
          <a:effectRef idx="0">
            <a:schemeClr val="accent1"/>
          </a:effectRef>
          <a:fontRef idx="minor">
            <a:schemeClr val="tx1"/>
          </a:fontRef>
        </p:style>
      </p:cxnSp>
      <p:pic>
        <p:nvPicPr>
          <p:cNvPr id="14337" name="Picture 1"/>
          <p:cNvPicPr>
            <a:picLocks noChangeAspect="1" noChangeArrowheads="1"/>
          </p:cNvPicPr>
          <p:nvPr/>
        </p:nvPicPr>
        <p:blipFill>
          <a:blip r:embed="rId2"/>
          <a:srcRect/>
          <a:stretch>
            <a:fillRect/>
          </a:stretch>
        </p:blipFill>
        <p:spPr bwMode="auto">
          <a:xfrm>
            <a:off x="2143108" y="785794"/>
            <a:ext cx="457200" cy="485775"/>
          </a:xfrm>
          <a:prstGeom prst="rect">
            <a:avLst/>
          </a:prstGeom>
          <a:noFill/>
          <a:ln w="9525">
            <a:noFill/>
            <a:miter lim="800000"/>
            <a:headEnd/>
            <a:tailEnd/>
          </a:ln>
          <a:effectLst/>
        </p:spPr>
      </p:pic>
      <p:pic>
        <p:nvPicPr>
          <p:cNvPr id="28" name="Picture 1"/>
          <p:cNvPicPr>
            <a:picLocks noChangeAspect="1" noChangeArrowheads="1"/>
          </p:cNvPicPr>
          <p:nvPr/>
        </p:nvPicPr>
        <p:blipFill>
          <a:blip r:embed="rId2"/>
          <a:srcRect/>
          <a:stretch>
            <a:fillRect/>
          </a:stretch>
        </p:blipFill>
        <p:spPr bwMode="auto">
          <a:xfrm>
            <a:off x="6286512" y="785794"/>
            <a:ext cx="457200" cy="485775"/>
          </a:xfrm>
          <a:prstGeom prst="rect">
            <a:avLst/>
          </a:prstGeom>
          <a:noFill/>
          <a:ln w="9525">
            <a:noFill/>
            <a:miter lim="800000"/>
            <a:headEnd/>
            <a:tailEnd/>
          </a:ln>
          <a:effectLst/>
        </p:spPr>
      </p:pic>
      <p:sp>
        <p:nvSpPr>
          <p:cNvPr id="29" name="28 CuadroTexto"/>
          <p:cNvSpPr txBox="1"/>
          <p:nvPr/>
        </p:nvSpPr>
        <p:spPr>
          <a:xfrm>
            <a:off x="3428992" y="3071810"/>
            <a:ext cx="2255297" cy="384721"/>
          </a:xfrm>
          <a:prstGeom prst="rect">
            <a:avLst/>
          </a:prstGeom>
          <a:noFill/>
        </p:spPr>
        <p:txBody>
          <a:bodyPr wrap="none" rtlCol="0">
            <a:spAutoFit/>
          </a:bodyPr>
          <a:lstStyle/>
          <a:p>
            <a:r>
              <a:rPr lang="es-MX" sz="1900" b="1" dirty="0" smtClean="0">
                <a:latin typeface="Arial" pitchFamily="34" charset="0"/>
                <a:cs typeface="Arial" pitchFamily="34" charset="0"/>
              </a:rPr>
              <a:t>Tablón de madera</a:t>
            </a:r>
            <a:endParaRPr lang="es-MX" sz="1900" b="1" dirty="0">
              <a:latin typeface="Arial" pitchFamily="34" charset="0"/>
              <a:cs typeface="Arial" pitchFamily="34" charset="0"/>
            </a:endParaRPr>
          </a:p>
        </p:txBody>
      </p:sp>
      <p:sp>
        <p:nvSpPr>
          <p:cNvPr id="30" name="29 CuadroTexto"/>
          <p:cNvSpPr txBox="1"/>
          <p:nvPr/>
        </p:nvSpPr>
        <p:spPr>
          <a:xfrm>
            <a:off x="3929058" y="571480"/>
            <a:ext cx="986167" cy="384721"/>
          </a:xfrm>
          <a:prstGeom prst="rect">
            <a:avLst/>
          </a:prstGeom>
          <a:noFill/>
        </p:spPr>
        <p:txBody>
          <a:bodyPr wrap="none" rtlCol="0">
            <a:spAutoFit/>
          </a:bodyPr>
          <a:lstStyle/>
          <a:p>
            <a:r>
              <a:rPr lang="es-MX" sz="1900" b="1" dirty="0" smtClean="0">
                <a:latin typeface="Arial" pitchFamily="34" charset="0"/>
                <a:cs typeface="Arial" pitchFamily="34" charset="0"/>
              </a:rPr>
              <a:t>Clavos</a:t>
            </a:r>
            <a:endParaRPr lang="es-MX" sz="1900" b="1" dirty="0">
              <a:latin typeface="Arial" pitchFamily="34" charset="0"/>
              <a:cs typeface="Arial" pitchFamily="34" charset="0"/>
            </a:endParaRPr>
          </a:p>
        </p:txBody>
      </p:sp>
      <p:sp>
        <p:nvSpPr>
          <p:cNvPr id="31" name="30 CuadroTexto"/>
          <p:cNvSpPr txBox="1"/>
          <p:nvPr/>
        </p:nvSpPr>
        <p:spPr>
          <a:xfrm>
            <a:off x="571472" y="3000372"/>
            <a:ext cx="1526380" cy="384721"/>
          </a:xfrm>
          <a:prstGeom prst="rect">
            <a:avLst/>
          </a:prstGeom>
          <a:noFill/>
        </p:spPr>
        <p:txBody>
          <a:bodyPr wrap="none" rtlCol="0">
            <a:spAutoFit/>
          </a:bodyPr>
          <a:lstStyle/>
          <a:p>
            <a:r>
              <a:rPr lang="es-MX" sz="1900" b="1" dirty="0" smtClean="0">
                <a:latin typeface="Arial" pitchFamily="34" charset="0"/>
                <a:cs typeface="Arial" pitchFamily="34" charset="0"/>
              </a:rPr>
              <a:t>Entarimado</a:t>
            </a:r>
            <a:endParaRPr lang="es-MX" sz="1900" b="1" dirty="0">
              <a:latin typeface="Arial" pitchFamily="34" charset="0"/>
              <a:cs typeface="Arial" pitchFamily="34" charset="0"/>
            </a:endParaRPr>
          </a:p>
        </p:txBody>
      </p:sp>
      <p:sp>
        <p:nvSpPr>
          <p:cNvPr id="32" name="31 CuadroTexto"/>
          <p:cNvSpPr txBox="1"/>
          <p:nvPr/>
        </p:nvSpPr>
        <p:spPr>
          <a:xfrm>
            <a:off x="7072330" y="3000372"/>
            <a:ext cx="755335" cy="384721"/>
          </a:xfrm>
          <a:prstGeom prst="rect">
            <a:avLst/>
          </a:prstGeom>
          <a:noFill/>
        </p:spPr>
        <p:txBody>
          <a:bodyPr wrap="none" rtlCol="0">
            <a:spAutoFit/>
          </a:bodyPr>
          <a:lstStyle/>
          <a:p>
            <a:r>
              <a:rPr lang="es-MX" sz="1900" b="1" dirty="0" smtClean="0">
                <a:latin typeface="Arial" pitchFamily="34" charset="0"/>
                <a:cs typeface="Arial" pitchFamily="34" charset="0"/>
              </a:rPr>
              <a:t>Losa</a:t>
            </a:r>
            <a:endParaRPr lang="es-MX" sz="1900" b="1" dirty="0">
              <a:latin typeface="Arial" pitchFamily="34" charset="0"/>
              <a:cs typeface="Arial" pitchFamily="34" charset="0"/>
            </a:endParaRPr>
          </a:p>
        </p:txBody>
      </p:sp>
      <p:cxnSp>
        <p:nvCxnSpPr>
          <p:cNvPr id="34" name="33 Conector recto de flecha"/>
          <p:cNvCxnSpPr/>
          <p:nvPr/>
        </p:nvCxnSpPr>
        <p:spPr>
          <a:xfrm rot="5400000" flipH="1" flipV="1">
            <a:off x="1178695" y="2107397"/>
            <a:ext cx="1428760" cy="78581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6" name="35 Conector recto de flecha"/>
          <p:cNvCxnSpPr/>
          <p:nvPr/>
        </p:nvCxnSpPr>
        <p:spPr>
          <a:xfrm rot="5400000" flipH="1" flipV="1">
            <a:off x="3536149" y="2250273"/>
            <a:ext cx="2071702"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0" name="39 Conector recto de flecha"/>
          <p:cNvCxnSpPr/>
          <p:nvPr/>
        </p:nvCxnSpPr>
        <p:spPr>
          <a:xfrm rot="10800000">
            <a:off x="6357950" y="2428868"/>
            <a:ext cx="1000132" cy="71438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2" name="41 Forma"/>
          <p:cNvCxnSpPr/>
          <p:nvPr/>
        </p:nvCxnSpPr>
        <p:spPr>
          <a:xfrm rot="5400000" flipH="1" flipV="1">
            <a:off x="4499768" y="-1356552"/>
            <a:ext cx="1588" cy="4143404"/>
          </a:xfrm>
          <a:prstGeom prst="bentConnector3">
            <a:avLst>
              <a:gd name="adj1" fmla="val 14395466"/>
            </a:avLst>
          </a:prstGeom>
          <a:ln>
            <a:headEnd type="arrow"/>
            <a:tailEnd type="arrow"/>
          </a:ln>
        </p:spPr>
        <p:style>
          <a:lnRef idx="1">
            <a:schemeClr val="accent1"/>
          </a:lnRef>
          <a:fillRef idx="0">
            <a:schemeClr val="accent1"/>
          </a:fillRef>
          <a:effectRef idx="0">
            <a:schemeClr val="accent1"/>
          </a:effectRef>
          <a:fontRef idx="minor">
            <a:schemeClr val="tx1"/>
          </a:fontRef>
        </p:style>
      </p:cxnSp>
      <p:sp>
        <p:nvSpPr>
          <p:cNvPr id="14338" name="Rectangle 2"/>
          <p:cNvSpPr>
            <a:spLocks noChangeArrowheads="1"/>
          </p:cNvSpPr>
          <p:nvPr/>
        </p:nvSpPr>
        <p:spPr bwMode="auto">
          <a:xfrm>
            <a:off x="428596" y="3929066"/>
            <a:ext cx="8215370" cy="175432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s-MX" b="1" i="0" u="none" strike="noStrike" cap="none" normalizeH="0" baseline="0" dirty="0" smtClean="0">
                <a:ln>
                  <a:noFill/>
                </a:ln>
                <a:solidFill>
                  <a:schemeClr val="tx1"/>
                </a:solidFill>
                <a:effectLst/>
                <a:latin typeface="Arial" pitchFamily="34" charset="0"/>
                <a:ea typeface="Calibri" pitchFamily="34" charset="0"/>
                <a:cs typeface="Arial" pitchFamily="34" charset="0"/>
              </a:rPr>
              <a:t>Colocación de un piso o un plafón de madera</a:t>
            </a:r>
          </a:p>
          <a:p>
            <a:pPr marL="0" marR="0" lvl="0" indent="0" algn="just" defTabSz="914400" rtl="0" eaLnBrk="1" fontAlgn="base" latinLnBrk="0" hangingPunct="1">
              <a:lnSpc>
                <a:spcPct val="100000"/>
              </a:lnSpc>
              <a:spcBef>
                <a:spcPct val="0"/>
              </a:spcBef>
              <a:spcAft>
                <a:spcPct val="0"/>
              </a:spcAft>
              <a:buClrTx/>
              <a:buSzTx/>
              <a:buFontTx/>
              <a:buNone/>
              <a:tabLst/>
            </a:pPr>
            <a:endParaRPr kumimoji="0" lang="es-MX"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s-MX" b="0" i="0" u="none" strike="noStrike" cap="none" normalizeH="0" baseline="0" dirty="0" smtClean="0">
                <a:ln>
                  <a:noFill/>
                </a:ln>
                <a:solidFill>
                  <a:schemeClr val="tx1"/>
                </a:solidFill>
                <a:effectLst/>
                <a:latin typeface="Arial" pitchFamily="34" charset="0"/>
                <a:ea typeface="Calibri" pitchFamily="34" charset="0"/>
                <a:cs typeface="Arial" pitchFamily="34" charset="0"/>
              </a:rPr>
              <a:t>También se pueden encontrar pisos de corcho; su colocación muy similar a la de los laminados plásticos, ya que sólo es necesario aplicar un adhesivo sobre la superficie donde se va a colocar el corcho y colocar éste presionando para evitar las burbujas.</a:t>
            </a:r>
            <a:endParaRPr kumimoji="0" lang="es-MX"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Rectangle 1"/>
          <p:cNvSpPr>
            <a:spLocks noChangeArrowheads="1"/>
          </p:cNvSpPr>
          <p:nvPr/>
        </p:nvSpPr>
        <p:spPr bwMode="auto">
          <a:xfrm>
            <a:off x="357158" y="500042"/>
            <a:ext cx="8215370" cy="563231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s-MX" b="0" i="0" u="none" strike="noStrike" cap="none" normalizeH="0" baseline="0" dirty="0" smtClean="0">
                <a:ln>
                  <a:noFill/>
                </a:ln>
                <a:solidFill>
                  <a:schemeClr val="tx1"/>
                </a:solidFill>
                <a:effectLst/>
                <a:latin typeface="Arial" pitchFamily="34" charset="0"/>
                <a:ea typeface="Calibri" pitchFamily="34" charset="0"/>
                <a:cs typeface="Arial" pitchFamily="34" charset="0"/>
              </a:rPr>
              <a:t>Cuando el corcho se coloca sobre un firme de concreto nuevo o fresco, es necesario colocar primeramente un recubrimiento de látex para impermeabilizar y evitar la transmisión de temperatura y de humedad al corcho, evitando así que se dañe, además de que funciona como un amortiguador y evita que el corcho se cuartee o se rompa.</a:t>
            </a:r>
          </a:p>
          <a:p>
            <a:pPr marL="0" marR="0" lvl="0" indent="0" algn="just" defTabSz="914400" rtl="0" eaLnBrk="1" fontAlgn="base" latinLnBrk="0" hangingPunct="1">
              <a:lnSpc>
                <a:spcPct val="100000"/>
              </a:lnSpc>
              <a:spcBef>
                <a:spcPct val="0"/>
              </a:spcBef>
              <a:spcAft>
                <a:spcPct val="0"/>
              </a:spcAft>
              <a:buClrTx/>
              <a:buSzTx/>
              <a:buFontTx/>
              <a:buNone/>
              <a:tabLst/>
            </a:pPr>
            <a:endParaRPr kumimoji="0" lang="es-MX"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s-MX" b="1" i="0" u="none" strike="noStrike" cap="none" normalizeH="0" baseline="0" dirty="0" smtClean="0">
                <a:ln>
                  <a:noFill/>
                </a:ln>
                <a:solidFill>
                  <a:schemeClr val="tx1"/>
                </a:solidFill>
                <a:effectLst/>
                <a:latin typeface="Arial" pitchFamily="34" charset="0"/>
                <a:ea typeface="Calibri" pitchFamily="34" charset="0"/>
                <a:cs typeface="Arial" pitchFamily="34" charset="0"/>
              </a:rPr>
              <a:t>MUROS</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s-MX"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s-MX" b="0" i="0" u="none" strike="noStrike" cap="none" normalizeH="0" baseline="0" dirty="0" smtClean="0">
                <a:ln>
                  <a:noFill/>
                </a:ln>
                <a:solidFill>
                  <a:schemeClr val="tx1"/>
                </a:solidFill>
                <a:effectLst/>
                <a:latin typeface="Arial" pitchFamily="34" charset="0"/>
                <a:ea typeface="Calibri" pitchFamily="34" charset="0"/>
                <a:cs typeface="Arial" pitchFamily="34" charset="0"/>
              </a:rPr>
              <a:t>En la construcción, las paredes de madera generalmente proporcionan suficiente apoyo lateral en una dirección paralela a la pared. Sin embargo, si una pared de madera depende únicamente del apoyo lateral, la separación más común entre los postes es de 16 pulgadas entre centros.</a:t>
            </a:r>
            <a:endParaRPr kumimoji="0" lang="es-MX"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s-MX" b="0" i="0" u="none" strike="noStrike" cap="none" normalizeH="0" baseline="0" dirty="0" smtClean="0">
              <a:ln>
                <a:noFill/>
              </a:ln>
              <a:solidFill>
                <a:schemeClr val="tx1"/>
              </a:solidFill>
              <a:effectLst/>
              <a:latin typeface="Arial" pitchFamily="34" charset="0"/>
              <a:ea typeface="Calibri"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s-MX" b="0" i="0" u="none" strike="noStrike" cap="none" normalizeH="0" baseline="0" dirty="0" smtClean="0">
                <a:ln>
                  <a:noFill/>
                </a:ln>
                <a:solidFill>
                  <a:schemeClr val="tx1"/>
                </a:solidFill>
                <a:effectLst/>
                <a:latin typeface="Arial" pitchFamily="34" charset="0"/>
                <a:ea typeface="Calibri" pitchFamily="34" charset="0"/>
                <a:cs typeface="Arial" pitchFamily="34" charset="0"/>
              </a:rPr>
              <a:t>La madera contrachapada para canceles es de 6 a 9 mm pulida o de 5 chapas de 13mm pulidas, cuya cara será formada por 1 o más piezas de chapa firmes y cortadas limpiamente. Cuando la cara del </a:t>
            </a:r>
            <a:r>
              <a:rPr kumimoji="0" lang="es-MX" b="0" i="0" u="none" strike="noStrike" cap="none" normalizeH="0" baseline="0" dirty="0" err="1" smtClean="0">
                <a:ln>
                  <a:noFill/>
                </a:ln>
                <a:solidFill>
                  <a:schemeClr val="tx1"/>
                </a:solidFill>
                <a:effectLst/>
                <a:latin typeface="Arial" pitchFamily="34" charset="0"/>
                <a:ea typeface="Calibri" pitchFamily="34" charset="0"/>
                <a:cs typeface="Arial" pitchFamily="34" charset="0"/>
              </a:rPr>
              <a:t>triplay</a:t>
            </a:r>
            <a:r>
              <a:rPr kumimoji="0" lang="es-MX" b="0" i="0" u="none" strike="noStrike" cap="none" normalizeH="0" baseline="0" dirty="0" smtClean="0">
                <a:ln>
                  <a:noFill/>
                </a:ln>
                <a:solidFill>
                  <a:schemeClr val="tx1"/>
                </a:solidFill>
                <a:effectLst/>
                <a:latin typeface="Arial" pitchFamily="34" charset="0"/>
                <a:ea typeface="Calibri" pitchFamily="34" charset="0"/>
                <a:cs typeface="Arial" pitchFamily="34" charset="0"/>
              </a:rPr>
              <a:t> consiste en más de una pieza, éstas deben de estar bien </a:t>
            </a:r>
            <a:r>
              <a:rPr kumimoji="0" lang="es-MX" b="0" i="0" u="none" strike="noStrike" cap="none" normalizeH="0" baseline="0" dirty="0" err="1" smtClean="0">
                <a:ln>
                  <a:noFill/>
                </a:ln>
                <a:solidFill>
                  <a:schemeClr val="tx1"/>
                </a:solidFill>
                <a:effectLst/>
                <a:latin typeface="Arial" pitchFamily="34" charset="0"/>
                <a:ea typeface="Calibri" pitchFamily="34" charset="0"/>
                <a:cs typeface="Arial" pitchFamily="34" charset="0"/>
              </a:rPr>
              <a:t>junteadas</a:t>
            </a:r>
            <a:r>
              <a:rPr kumimoji="0" lang="es-MX" b="0" i="0" u="none" strike="noStrike" cap="none" normalizeH="0" baseline="0" dirty="0" smtClean="0">
                <a:ln>
                  <a:noFill/>
                </a:ln>
                <a:solidFill>
                  <a:schemeClr val="tx1"/>
                </a:solidFill>
                <a:effectLst/>
                <a:latin typeface="Arial" pitchFamily="34" charset="0"/>
                <a:ea typeface="Calibri" pitchFamily="34" charset="0"/>
                <a:cs typeface="Arial" pitchFamily="34" charset="0"/>
              </a:rPr>
              <a:t> e igualadas en cuanto al dibujo de las fibras y el color en las juntas. Debe estar libre de nudos, rajaduras, depósitos de brea u otros defectos visibles, la cara de la madera bajo esta clasificación presentará una superficie lisa, adecuada par pintar o barnizar.</a:t>
            </a:r>
            <a:endParaRPr kumimoji="0" lang="es-MX"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500034" y="357166"/>
            <a:ext cx="8286808" cy="5909310"/>
          </a:xfrm>
          <a:prstGeom prst="rect">
            <a:avLst/>
          </a:prstGeom>
        </p:spPr>
        <p:txBody>
          <a:bodyPr wrap="square">
            <a:spAutoFit/>
          </a:bodyPr>
          <a:lstStyle/>
          <a:p>
            <a:pPr lvl="0" algn="just" eaLnBrk="0" fontAlgn="base" hangingPunct="0">
              <a:spcBef>
                <a:spcPct val="0"/>
              </a:spcBef>
              <a:spcAft>
                <a:spcPct val="0"/>
              </a:spcAft>
            </a:pPr>
            <a:r>
              <a:rPr kumimoji="0" lang="es-MX" b="0" i="0" u="none" strike="noStrike" cap="none" normalizeH="0" baseline="0" dirty="0" smtClean="0">
                <a:ln>
                  <a:noFill/>
                </a:ln>
                <a:solidFill>
                  <a:schemeClr val="tx1"/>
                </a:solidFill>
                <a:effectLst/>
                <a:latin typeface="Arial" pitchFamily="34" charset="0"/>
                <a:ea typeface="Calibri" pitchFamily="34" charset="0"/>
                <a:cs typeface="Arial" pitchFamily="34" charset="0"/>
              </a:rPr>
              <a:t>La madera contrachapada para recubrimientos es sin pulir y se fabrica únicamente en los siguientes espesores: 8 y 9mm en 3 chapas, 13 y 16mm en 3 o 5 chapas. La cara presenta una superficie sólida. Podrá haber cualquier número de parches o tapones en la cara, pero ésta no será de tal calidad que sí se le pule pueda pasar como cara de madera para cancel de buen acabado. Este tipo de maderas contrachapadas se puede pulir con lija en correa.</a:t>
            </a:r>
          </a:p>
          <a:p>
            <a:pPr lvl="0" algn="just" eaLnBrk="0" fontAlgn="base" hangingPunct="0">
              <a:spcBef>
                <a:spcPct val="0"/>
              </a:spcBef>
              <a:spcAft>
                <a:spcPct val="0"/>
              </a:spcAft>
            </a:pPr>
            <a:endParaRPr lang="es-MX" dirty="0">
              <a:latin typeface="Arial" pitchFamily="34" charset="0"/>
              <a:cs typeface="Arial" pitchFamily="34" charset="0"/>
            </a:endParaRPr>
          </a:p>
          <a:p>
            <a:pPr algn="just"/>
            <a:r>
              <a:rPr lang="es-MX" dirty="0">
                <a:latin typeface="Arial" pitchFamily="34" charset="0"/>
                <a:cs typeface="Arial" pitchFamily="34" charset="0"/>
              </a:rPr>
              <a:t>La técnica de chapeado se utiliza tanto en muros como en plafones, para corregir y mejorar la calidad de alguna superficie antes de darle el acabado final. Se emplea sobre todo en piezas de </a:t>
            </a:r>
            <a:r>
              <a:rPr lang="es-MX" dirty="0" err="1">
                <a:latin typeface="Arial" pitchFamily="34" charset="0"/>
                <a:cs typeface="Arial" pitchFamily="34" charset="0"/>
              </a:rPr>
              <a:t>triplay</a:t>
            </a:r>
            <a:r>
              <a:rPr lang="es-MX" dirty="0">
                <a:latin typeface="Arial" pitchFamily="34" charset="0"/>
                <a:cs typeface="Arial" pitchFamily="34" charset="0"/>
              </a:rPr>
              <a:t> o aglomerado. También se puede utilizar para dar la apariencia de otro tipo de madera, sin ser tan costoso, dentro de este tipo de acabados se pueden incluir las láminas de corcho empleadas en piso, muros y plafones</a:t>
            </a:r>
            <a:r>
              <a:rPr lang="es-MX" dirty="0" smtClean="0">
                <a:latin typeface="Arial" pitchFamily="34" charset="0"/>
                <a:cs typeface="Arial" pitchFamily="34" charset="0"/>
              </a:rPr>
              <a:t>.</a:t>
            </a:r>
          </a:p>
          <a:p>
            <a:pPr algn="just"/>
            <a:endParaRPr lang="es-MX" dirty="0">
              <a:latin typeface="Arial" pitchFamily="34" charset="0"/>
              <a:cs typeface="Arial" pitchFamily="34" charset="0"/>
            </a:endParaRPr>
          </a:p>
          <a:p>
            <a:pPr algn="just"/>
            <a:r>
              <a:rPr lang="es-MX" dirty="0">
                <a:latin typeface="Arial" pitchFamily="34" charset="0"/>
                <a:cs typeface="Arial" pitchFamily="34" charset="0"/>
              </a:rPr>
              <a:t>Para fijar la chapa se debe aplicar una fina capa de cola de carpintero a una de las superficies, o en su lugar pegamento de contacto en ambas superficies. </a:t>
            </a:r>
          </a:p>
          <a:p>
            <a:pPr algn="just"/>
            <a:endParaRPr lang="es-MX" dirty="0" smtClean="0">
              <a:latin typeface="Arial" pitchFamily="34" charset="0"/>
              <a:cs typeface="Arial" pitchFamily="34" charset="0"/>
            </a:endParaRPr>
          </a:p>
          <a:p>
            <a:pPr algn="just"/>
            <a:r>
              <a:rPr lang="es-MX" dirty="0" smtClean="0">
                <a:latin typeface="Arial" pitchFamily="34" charset="0"/>
                <a:cs typeface="Arial" pitchFamily="34" charset="0"/>
              </a:rPr>
              <a:t>La </a:t>
            </a:r>
            <a:r>
              <a:rPr lang="es-MX" dirty="0">
                <a:latin typeface="Arial" pitchFamily="34" charset="0"/>
                <a:cs typeface="Arial" pitchFamily="34" charset="0"/>
              </a:rPr>
              <a:t>pieza se deja reposar unos minutos y la chapa se coloca sobre la superficie por cubrir, cuidando que la chapa quede derecha y sin burbujas, ya que es muy difícil desplegarla para corregir algún error. Una vez cubierta la superficie con la chapa, se debe lijar</a:t>
            </a:r>
            <a:r>
              <a:rPr lang="es-MX" dirty="0" smtClean="0">
                <a:latin typeface="Arial" pitchFamily="34" charset="0"/>
                <a:cs typeface="Arial" pitchFamily="34" charset="0"/>
              </a:rPr>
              <a:t>.</a:t>
            </a:r>
            <a:endParaRPr kumimoji="0" lang="es-MX"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428596" y="500042"/>
            <a:ext cx="8215338" cy="507831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s-MX" b="0" i="0" u="none" strike="noStrike" cap="none" normalizeH="0" baseline="0" dirty="0" smtClean="0">
                <a:ln>
                  <a:noFill/>
                </a:ln>
                <a:solidFill>
                  <a:schemeClr val="tx1"/>
                </a:solidFill>
                <a:effectLst/>
                <a:latin typeface="Arial" pitchFamily="34" charset="0"/>
                <a:ea typeface="Calibri" pitchFamily="34" charset="0"/>
                <a:cs typeface="Arial" pitchFamily="34" charset="0"/>
              </a:rPr>
              <a:t>Dado que la madera en un producto natural, cada trozo de madera  es único. Cada sección de madera tomada de un mismo árbol o incluso del mismo tablero será diferente, por ello no podemos catalogar a la madera como un material que se va a comportar exactamente como penamos que lo hará, la utilización de la madera es todo un proceso de aprendizaje y solamente se pueden apreciar todas sus características a medida que experimentemos con ella y cuando la trabajamos. Esto no quiere decir que es totalmente impredecible pero si que es un poco más que otros materiales.</a:t>
            </a:r>
            <a:endParaRPr kumimoji="0" lang="es-MX"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s-MX" b="0" i="0" u="none" strike="noStrike" cap="none" normalizeH="0" baseline="0" dirty="0" smtClean="0">
              <a:ln>
                <a:noFill/>
              </a:ln>
              <a:solidFill>
                <a:schemeClr val="tx1"/>
              </a:solidFill>
              <a:effectLst/>
              <a:latin typeface="Arial" pitchFamily="34" charset="0"/>
              <a:ea typeface="Calibri"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s-MX" b="0" i="0" u="none" strike="noStrike" cap="none" normalizeH="0" baseline="0" dirty="0" smtClean="0">
              <a:ln>
                <a:noFill/>
              </a:ln>
              <a:solidFill>
                <a:schemeClr val="tx1"/>
              </a:solidFill>
              <a:effectLst/>
              <a:latin typeface="Arial" pitchFamily="34" charset="0"/>
              <a:ea typeface="Calibri"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s-MX" b="1" i="0" u="none" strike="noStrike" cap="none" normalizeH="0" baseline="0" dirty="0" smtClean="0">
                <a:ln>
                  <a:noFill/>
                </a:ln>
                <a:solidFill>
                  <a:schemeClr val="tx1"/>
                </a:solidFill>
                <a:effectLst/>
                <a:latin typeface="Arial" pitchFamily="34" charset="0"/>
                <a:ea typeface="Calibri" pitchFamily="34" charset="0"/>
                <a:cs typeface="Arial" pitchFamily="34" charset="0"/>
              </a:rPr>
              <a:t>Características Naturales</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s-MX"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s-MX" b="0" i="0" u="none" strike="noStrike" cap="none" normalizeH="0" baseline="0" dirty="0" smtClean="0">
                <a:ln>
                  <a:noFill/>
                </a:ln>
                <a:solidFill>
                  <a:schemeClr val="tx1"/>
                </a:solidFill>
                <a:effectLst/>
                <a:latin typeface="Arial" pitchFamily="34" charset="0"/>
                <a:ea typeface="Calibri" pitchFamily="34" charset="0"/>
                <a:cs typeface="Arial" pitchFamily="34" charset="0"/>
              </a:rPr>
              <a:t>A la hora de escoger madera para la realización de un proyecto, lo primero que hay que considerar, es la apariencia de la misma. Es decir, la disposición del grano, el color, la textura. Por lo general sus características de manipulado o de resistencia son secundarias, pero no por ello dejan de ser importantes y la elección de la madera debe también atender a su adecuación al fin que persigue.</a:t>
            </a:r>
            <a:endParaRPr kumimoji="0" lang="es-MX"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571472" y="428604"/>
            <a:ext cx="7786742" cy="5355312"/>
          </a:xfrm>
          <a:prstGeom prst="rect">
            <a:avLst/>
          </a:prstGeom>
        </p:spPr>
        <p:txBody>
          <a:bodyPr wrap="square">
            <a:spAutoFit/>
          </a:bodyPr>
          <a:lstStyle/>
          <a:p>
            <a:pPr algn="just"/>
            <a:r>
              <a:rPr lang="es-MX" b="1" dirty="0" smtClean="0">
                <a:latin typeface="Arial" pitchFamily="34" charset="0"/>
                <a:cs typeface="Arial" pitchFamily="34" charset="0"/>
              </a:rPr>
              <a:t>ACABADOS</a:t>
            </a:r>
          </a:p>
          <a:p>
            <a:pPr algn="just"/>
            <a:endParaRPr lang="es-MX" dirty="0" smtClean="0">
              <a:latin typeface="Arial" pitchFamily="34" charset="0"/>
              <a:cs typeface="Arial" pitchFamily="34" charset="0"/>
            </a:endParaRPr>
          </a:p>
          <a:p>
            <a:pPr algn="just"/>
            <a:r>
              <a:rPr lang="es-MX" b="1" i="1" dirty="0" err="1" smtClean="0">
                <a:latin typeface="Arial" pitchFamily="34" charset="0"/>
                <a:cs typeface="Arial" pitchFamily="34" charset="0"/>
              </a:rPr>
              <a:t>Tapaporos</a:t>
            </a:r>
            <a:r>
              <a:rPr lang="es-MX" b="1" i="1" dirty="0" smtClean="0">
                <a:latin typeface="Arial" pitchFamily="34" charset="0"/>
                <a:cs typeface="Arial" pitchFamily="34" charset="0"/>
              </a:rPr>
              <a:t> o </a:t>
            </a:r>
            <a:r>
              <a:rPr lang="es-MX" b="1" i="1" dirty="0" err="1" smtClean="0">
                <a:latin typeface="Arial" pitchFamily="34" charset="0"/>
                <a:cs typeface="Arial" pitchFamily="34" charset="0"/>
              </a:rPr>
              <a:t>Rellenador</a:t>
            </a:r>
            <a:r>
              <a:rPr lang="es-MX" b="1" i="1" dirty="0" smtClean="0">
                <a:latin typeface="Arial" pitchFamily="34" charset="0"/>
                <a:cs typeface="Arial" pitchFamily="34" charset="0"/>
              </a:rPr>
              <a:t> Líquido o En Pasta:</a:t>
            </a:r>
            <a:r>
              <a:rPr lang="es-MX" dirty="0" smtClean="0">
                <a:latin typeface="Arial" pitchFamily="34" charset="0"/>
                <a:cs typeface="Arial" pitchFamily="34" charset="0"/>
              </a:rPr>
              <a:t> Se emplea para rellenar los poros de la madera con la finalidad de formar una superficie lisa. </a:t>
            </a:r>
          </a:p>
          <a:p>
            <a:pPr algn="just"/>
            <a:r>
              <a:rPr lang="es-MX" dirty="0" smtClean="0">
                <a:latin typeface="Arial" pitchFamily="34" charset="0"/>
                <a:cs typeface="Arial" pitchFamily="34" charset="0"/>
              </a:rPr>
              <a:t>Hay que aplicarlos en las maderas porosas como fresno, caoba, roble y nogal, antes de pintarlas o darles acabado.</a:t>
            </a:r>
          </a:p>
          <a:p>
            <a:pPr algn="just"/>
            <a:r>
              <a:rPr lang="es-MX" dirty="0" smtClean="0">
                <a:latin typeface="Arial" pitchFamily="34" charset="0"/>
                <a:cs typeface="Arial" pitchFamily="34" charset="0"/>
              </a:rPr>
              <a:t>Para </a:t>
            </a:r>
            <a:r>
              <a:rPr lang="es-MX" dirty="0">
                <a:latin typeface="Arial" pitchFamily="34" charset="0"/>
                <a:cs typeface="Arial" pitchFamily="34" charset="0"/>
              </a:rPr>
              <a:t>su aplicación se utiliza una brocha de cerdas duras y un ancho mediano. El sobrante se limpia con trozos de </a:t>
            </a:r>
            <a:r>
              <a:rPr lang="es-MX" dirty="0" err="1">
                <a:latin typeface="Arial" pitchFamily="34" charset="0"/>
                <a:cs typeface="Arial" pitchFamily="34" charset="0"/>
              </a:rPr>
              <a:t>harpillera</a:t>
            </a:r>
            <a:r>
              <a:rPr lang="es-MX" dirty="0">
                <a:latin typeface="Arial" pitchFamily="34" charset="0"/>
                <a:cs typeface="Arial" pitchFamily="34" charset="0"/>
              </a:rPr>
              <a:t>. Para dar el acabado final, se frota con trapo.</a:t>
            </a:r>
          </a:p>
          <a:p>
            <a:pPr algn="just"/>
            <a:endParaRPr lang="es-MX" b="1" i="1" dirty="0" smtClean="0">
              <a:latin typeface="Arial" pitchFamily="34" charset="0"/>
              <a:cs typeface="Arial" pitchFamily="34" charset="0"/>
            </a:endParaRPr>
          </a:p>
          <a:p>
            <a:pPr algn="just"/>
            <a:endParaRPr lang="es-MX" b="1" i="1" dirty="0" smtClean="0">
              <a:latin typeface="Arial" pitchFamily="34" charset="0"/>
              <a:cs typeface="Arial" pitchFamily="34" charset="0"/>
            </a:endParaRPr>
          </a:p>
          <a:p>
            <a:pPr algn="just"/>
            <a:r>
              <a:rPr lang="es-MX" b="1" i="1" dirty="0" smtClean="0">
                <a:latin typeface="Arial" pitchFamily="34" charset="0"/>
                <a:cs typeface="Arial" pitchFamily="34" charset="0"/>
              </a:rPr>
              <a:t>Entintado:</a:t>
            </a:r>
            <a:r>
              <a:rPr lang="es-MX" dirty="0" smtClean="0">
                <a:latin typeface="Arial" pitchFamily="34" charset="0"/>
                <a:cs typeface="Arial" pitchFamily="34" charset="0"/>
              </a:rPr>
              <a:t> El tinte se aplica para producir un color particular en la madera; también suele utilizarse para que la madera barata presente un mejor aspecto, o bien para dar un tono uniforme a la apariencia de una determinada construcción en la que se hayan utilizado diferentes madera, los agentes se disuelven en un solvente y una vez que es absorbido el tinte, la madera adquiere naturalmente una nueva tonalidad, sin perder el detalle de la veta. Los tintes de empleo más común tienen base de aceite, agua y alcohol.</a:t>
            </a:r>
            <a:endParaRPr lang="es-MX"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642910" y="428604"/>
            <a:ext cx="8001056" cy="5632311"/>
          </a:xfrm>
          <a:prstGeom prst="rect">
            <a:avLst/>
          </a:prstGeom>
        </p:spPr>
        <p:txBody>
          <a:bodyPr wrap="square">
            <a:spAutoFit/>
          </a:bodyPr>
          <a:lstStyle/>
          <a:p>
            <a:pPr algn="just"/>
            <a:r>
              <a:rPr lang="es-MX" b="1" i="1" dirty="0">
                <a:latin typeface="Arial" pitchFamily="34" charset="0"/>
                <a:cs typeface="Arial" pitchFamily="34" charset="0"/>
              </a:rPr>
              <a:t>Tinte de Aceite:</a:t>
            </a:r>
            <a:r>
              <a:rPr lang="es-MX" dirty="0">
                <a:latin typeface="Arial" pitchFamily="34" charset="0"/>
                <a:cs typeface="Arial" pitchFamily="34" charset="0"/>
              </a:rPr>
              <a:t> Es de fácil aplicación. Esta disponible en  muchos colores y produce un excelente acabado. Por lo general, este tipo de tinte no levanta la veta de la madera. Se puede aplicar con brocha o bien con una muñeca de tela. Se aplica uniformemente en toda la superficie y el excedente se limpia inmediatamente con un trapo. Se debe dejar secar toda la noche</a:t>
            </a:r>
            <a:r>
              <a:rPr lang="es-MX" dirty="0" smtClean="0">
                <a:latin typeface="Arial" pitchFamily="34" charset="0"/>
                <a:cs typeface="Arial" pitchFamily="34" charset="0"/>
              </a:rPr>
              <a:t>.</a:t>
            </a:r>
          </a:p>
          <a:p>
            <a:pPr algn="just"/>
            <a:endParaRPr lang="es-MX" dirty="0" smtClean="0">
              <a:latin typeface="Arial" pitchFamily="34" charset="0"/>
              <a:cs typeface="Arial" pitchFamily="34" charset="0"/>
            </a:endParaRPr>
          </a:p>
          <a:p>
            <a:pPr algn="just"/>
            <a:endParaRPr lang="es-MX" dirty="0">
              <a:latin typeface="Arial" pitchFamily="34" charset="0"/>
              <a:cs typeface="Arial" pitchFamily="34" charset="0"/>
            </a:endParaRPr>
          </a:p>
          <a:p>
            <a:pPr algn="just"/>
            <a:r>
              <a:rPr lang="es-MX" b="1" i="1" dirty="0">
                <a:latin typeface="Arial" pitchFamily="34" charset="0"/>
                <a:cs typeface="Arial" pitchFamily="34" charset="0"/>
              </a:rPr>
              <a:t>Tinte de Agua:</a:t>
            </a:r>
            <a:r>
              <a:rPr lang="es-MX" dirty="0">
                <a:latin typeface="Arial" pitchFamily="34" charset="0"/>
                <a:cs typeface="Arial" pitchFamily="34" charset="0"/>
              </a:rPr>
              <a:t> Este se utiliza para resaltar la belleza de la madera, para prepararlo se mezcla anilina en polvo con agua caliente, para su aplicación se puede utilizar brocha o bien una muñeca. Se debe aplicar uniformemente, en el mismo sentido de la veta, pero no debe retirarse el excedente. Se deja secar una noche. Antes de aplicarlo, es importante, hacer una prueba y dejar secar, para obtener el color deseado.</a:t>
            </a:r>
          </a:p>
          <a:p>
            <a:pPr algn="just"/>
            <a:endParaRPr lang="es-MX" b="1" i="1" dirty="0" smtClean="0">
              <a:latin typeface="Arial" pitchFamily="34" charset="0"/>
              <a:cs typeface="Arial" pitchFamily="34" charset="0"/>
            </a:endParaRPr>
          </a:p>
          <a:p>
            <a:pPr algn="just"/>
            <a:endParaRPr lang="es-MX" b="1" i="1" dirty="0" smtClean="0">
              <a:latin typeface="Arial" pitchFamily="34" charset="0"/>
              <a:cs typeface="Arial" pitchFamily="34" charset="0"/>
            </a:endParaRPr>
          </a:p>
          <a:p>
            <a:pPr algn="just"/>
            <a:r>
              <a:rPr lang="es-MX" b="1" i="1" dirty="0" smtClean="0">
                <a:latin typeface="Arial" pitchFamily="34" charset="0"/>
                <a:cs typeface="Arial" pitchFamily="34" charset="0"/>
              </a:rPr>
              <a:t>Tinte </a:t>
            </a:r>
            <a:r>
              <a:rPr lang="es-MX" b="1" i="1" dirty="0">
                <a:latin typeface="Arial" pitchFamily="34" charset="0"/>
                <a:cs typeface="Arial" pitchFamily="34" charset="0"/>
              </a:rPr>
              <a:t>de Alcohol:</a:t>
            </a:r>
            <a:r>
              <a:rPr lang="es-MX" dirty="0">
                <a:latin typeface="Arial" pitchFamily="34" charset="0"/>
                <a:cs typeface="Arial" pitchFamily="34" charset="0"/>
              </a:rPr>
              <a:t> Este tipoi de tinte viene en muchos colores, se aplica frotando con un trapo o una brocha o bien con pincel o pistola de aire. Este tipo de tinto no levanta la venta de la madera , penetra con uniformidad y es tan transparente como el tinte de agua, seca en 5 minutos y resiste a la decoración.</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500034" y="500042"/>
            <a:ext cx="8072494" cy="5909310"/>
          </a:xfrm>
          <a:prstGeom prst="rect">
            <a:avLst/>
          </a:prstGeom>
        </p:spPr>
        <p:txBody>
          <a:bodyPr wrap="square">
            <a:spAutoFit/>
          </a:bodyPr>
          <a:lstStyle/>
          <a:p>
            <a:pPr algn="just"/>
            <a:r>
              <a:rPr lang="es-MX" b="1" i="1" dirty="0">
                <a:latin typeface="Arial" pitchFamily="34" charset="0"/>
                <a:cs typeface="Arial" pitchFamily="34" charset="0"/>
              </a:rPr>
              <a:t>Goma Laca:</a:t>
            </a:r>
            <a:r>
              <a:rPr lang="es-MX" dirty="0">
                <a:latin typeface="Arial" pitchFamily="34" charset="0"/>
                <a:cs typeface="Arial" pitchFamily="34" charset="0"/>
              </a:rPr>
              <a:t> Es uno de los materiales para acabados más utilizados. La goma laca produce un buen acabado, es de fácil aplicación, seca con rapidez y puede frotarse para alisarse y dejar un acabado de cierta dureza. Tiene la desventaja de que no es impermeable. La goma laca viene en dos colores, blanco y naranja. La goma laca blanca se utiliza como sellador y para un acabado natural. La goma laca naranja se emplea para el acabado de modelos en madera. La goma laca se aplica con brocha y se debe rebajar o adelgazar con alcohol. Debe aplicarse con uniformidad y rapidez ya que seca muy pronto. Para que seque completamente hay que dejarla por lo menos 24 horas</a:t>
            </a:r>
            <a:r>
              <a:rPr lang="es-MX" dirty="0" smtClean="0">
                <a:latin typeface="Arial" pitchFamily="34" charset="0"/>
                <a:cs typeface="Arial" pitchFamily="34" charset="0"/>
              </a:rPr>
              <a:t>.</a:t>
            </a:r>
          </a:p>
          <a:p>
            <a:pPr algn="just"/>
            <a:endParaRPr lang="es-MX" dirty="0">
              <a:latin typeface="Arial" pitchFamily="34" charset="0"/>
              <a:cs typeface="Arial" pitchFamily="34" charset="0"/>
            </a:endParaRPr>
          </a:p>
          <a:p>
            <a:pPr algn="just"/>
            <a:r>
              <a:rPr lang="es-MX" b="1" i="1" dirty="0" smtClean="0">
                <a:latin typeface="Arial" pitchFamily="34" charset="0"/>
                <a:cs typeface="Arial" pitchFamily="34" charset="0"/>
              </a:rPr>
              <a:t>Barniz </a:t>
            </a:r>
            <a:r>
              <a:rPr lang="es-MX" b="1" i="1" dirty="0">
                <a:latin typeface="Arial" pitchFamily="34" charset="0"/>
                <a:cs typeface="Arial" pitchFamily="34" charset="0"/>
              </a:rPr>
              <a:t>Poliuretano:</a:t>
            </a:r>
            <a:r>
              <a:rPr lang="es-MX" dirty="0">
                <a:latin typeface="Arial" pitchFamily="34" charset="0"/>
                <a:cs typeface="Arial" pitchFamily="34" charset="0"/>
              </a:rPr>
              <a:t> Este tipo de acabado final se puede ver detalladamente en los materiales plásticos, en pinturas y en acabados finales</a:t>
            </a:r>
            <a:r>
              <a:rPr lang="es-MX" dirty="0" smtClean="0">
                <a:latin typeface="Arial" pitchFamily="34" charset="0"/>
                <a:cs typeface="Arial" pitchFamily="34" charset="0"/>
              </a:rPr>
              <a:t>.</a:t>
            </a:r>
          </a:p>
          <a:p>
            <a:pPr algn="just"/>
            <a:endParaRPr lang="es-MX" dirty="0">
              <a:latin typeface="Arial" pitchFamily="34" charset="0"/>
              <a:cs typeface="Arial" pitchFamily="34" charset="0"/>
            </a:endParaRPr>
          </a:p>
          <a:p>
            <a:pPr algn="just"/>
            <a:r>
              <a:rPr lang="es-MX" b="1" i="1" dirty="0">
                <a:latin typeface="Arial" pitchFamily="34" charset="0"/>
                <a:cs typeface="Arial" pitchFamily="34" charset="0"/>
              </a:rPr>
              <a:t>Aceite:</a:t>
            </a:r>
            <a:r>
              <a:rPr lang="es-MX" dirty="0">
                <a:latin typeface="Arial" pitchFamily="34" charset="0"/>
                <a:cs typeface="Arial" pitchFamily="34" charset="0"/>
              </a:rPr>
              <a:t> Este tipo de acabado es un proceso que no oculta los errores del trabajo en una pieza, por lo que es necesario lijar la pieza hasta dejarla lo más uniforme posible. El aceite puede aplicarse con brocha, con muñeca o con trapo. Se deben aplicar 2 o 3 capas para sellar los poros de la madera, mientras que las siguiente capas forman una película delgada del acabado. Es importante retirar el exceso entre cada capa.</a:t>
            </a:r>
          </a:p>
          <a:p>
            <a:pPr algn="just"/>
            <a:endParaRPr lang="es-MX" dirty="0" smtClean="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714348" y="357166"/>
            <a:ext cx="8001056" cy="6186309"/>
          </a:xfrm>
          <a:prstGeom prst="rect">
            <a:avLst/>
          </a:prstGeom>
        </p:spPr>
        <p:txBody>
          <a:bodyPr wrap="square">
            <a:spAutoFit/>
          </a:bodyPr>
          <a:lstStyle/>
          <a:p>
            <a:pPr algn="just"/>
            <a:r>
              <a:rPr lang="es-MX" b="1" i="1" dirty="0" smtClean="0">
                <a:latin typeface="Arial" pitchFamily="34" charset="0"/>
                <a:cs typeface="Arial" pitchFamily="34" charset="0"/>
              </a:rPr>
              <a:t>Colofonia:</a:t>
            </a:r>
            <a:r>
              <a:rPr lang="es-MX" dirty="0" smtClean="0">
                <a:latin typeface="Arial" pitchFamily="34" charset="0"/>
                <a:cs typeface="Arial" pitchFamily="34" charset="0"/>
              </a:rPr>
              <a:t> Es un acabado muy rústico utilizado en mueble y en interiores, La colofonia tiene la cualidad de resaltar tonalidades y colores de la madera sin afectar su apariencia natural. Protege la madera de la resequedad, de los oxidantes y de un gran número de parásitos. La superficie donde se va a aplicar debe estar perfectamente lijada, limpia y libre de grasa y polvo. La colofonia debe aplicarse en caliente y con muñeca. Debe distribuirse de manera uniforme ya que de lo contrario, al secar quedará una pasta de color claro donde haya excesos. Cada capa de colofonia tarda aproximadamente 12 horas en secar, para obtener un buen resultado, se debe aplicar de 3 a 4 capas.</a:t>
            </a:r>
          </a:p>
          <a:p>
            <a:pPr algn="just"/>
            <a:endParaRPr lang="es-MX" dirty="0" smtClean="0">
              <a:latin typeface="Arial" pitchFamily="34" charset="0"/>
              <a:cs typeface="Arial" pitchFamily="34" charset="0"/>
            </a:endParaRPr>
          </a:p>
          <a:p>
            <a:pPr algn="just"/>
            <a:r>
              <a:rPr lang="es-MX" b="1" i="1" dirty="0">
                <a:latin typeface="Arial" pitchFamily="34" charset="0"/>
                <a:cs typeface="Arial" pitchFamily="34" charset="0"/>
              </a:rPr>
              <a:t>Cera:</a:t>
            </a:r>
            <a:r>
              <a:rPr lang="es-MX" dirty="0">
                <a:latin typeface="Arial" pitchFamily="34" charset="0"/>
                <a:cs typeface="Arial" pitchFamily="34" charset="0"/>
              </a:rPr>
              <a:t> Es un material muy noble y útil en los acabados. Las ceras completamente naturales, pueden ser sintéticas y naturales procesadas. Entre las ceras más populares está la de abeja. La cera es insoluble en agua y evita el desgaste de las superficies, ya que crea una capa protectora de poca fricción. La cera puede aplicarse con algodón, con un pedazo de cera dentro de un trapo libre de pelusa. La cera se aplica en capas delgadas y sólo es necesario aplicar dos capas. Para obtener un resultado más atractivo es necesario retirar el exceso de cera, una vez hecho esto, es recomendable pasar un trapo suave o algodón sobre la superficie, sacándole la mayor cantidad de brillo posible al acabado y haciendo relucir la pieza al máximo.</a:t>
            </a:r>
          </a:p>
          <a:p>
            <a:pPr algn="just"/>
            <a:endParaRPr lang="es-MX"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Rectangle 1"/>
          <p:cNvSpPr>
            <a:spLocks noChangeArrowheads="1"/>
          </p:cNvSpPr>
          <p:nvPr/>
        </p:nvSpPr>
        <p:spPr bwMode="auto">
          <a:xfrm>
            <a:off x="428596" y="0"/>
            <a:ext cx="8143932" cy="674030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fontAlgn="base">
              <a:spcBef>
                <a:spcPct val="0"/>
              </a:spcBef>
              <a:spcAft>
                <a:spcPct val="0"/>
              </a:spcAft>
            </a:pPr>
            <a:endParaRPr lang="es-MX" b="1" i="1" dirty="0" smtClean="0">
              <a:latin typeface="Arial" pitchFamily="34" charset="0"/>
              <a:cs typeface="Arial" pitchFamily="34" charset="0"/>
            </a:endParaRPr>
          </a:p>
          <a:p>
            <a:pPr algn="just" fontAlgn="base">
              <a:spcBef>
                <a:spcPct val="0"/>
              </a:spcBef>
              <a:spcAft>
                <a:spcPct val="0"/>
              </a:spcAft>
            </a:pPr>
            <a:r>
              <a:rPr lang="es-MX" b="1" i="1" dirty="0" smtClean="0">
                <a:latin typeface="Arial" pitchFamily="34" charset="0"/>
                <a:cs typeface="Arial" pitchFamily="34" charset="0"/>
              </a:rPr>
              <a:t>Barniz </a:t>
            </a:r>
            <a:r>
              <a:rPr lang="es-MX" b="1" i="1" dirty="0">
                <a:latin typeface="Arial" pitchFamily="34" charset="0"/>
                <a:cs typeface="Arial" pitchFamily="34" charset="0"/>
              </a:rPr>
              <a:t>o base de agua:</a:t>
            </a:r>
            <a:r>
              <a:rPr lang="es-MX" dirty="0">
                <a:latin typeface="Arial" pitchFamily="34" charset="0"/>
                <a:cs typeface="Arial" pitchFamily="34" charset="0"/>
              </a:rPr>
              <a:t> Con este tipo de recubrimiento proporciona una mayor duración a las piezas recubiertas con aceite. Cuando se termina la aplicación del aceite, se aplica el barniz con un trapo.</a:t>
            </a:r>
          </a:p>
          <a:p>
            <a:pPr algn="just" fontAlgn="base">
              <a:spcBef>
                <a:spcPct val="0"/>
              </a:spcBef>
              <a:spcAft>
                <a:spcPct val="0"/>
              </a:spcAft>
            </a:pPr>
            <a:endParaRPr lang="es-MX" b="1" i="1" dirty="0" smtClean="0">
              <a:latin typeface="Arial" pitchFamily="34" charset="0"/>
              <a:cs typeface="Arial" pitchFamily="34" charset="0"/>
            </a:endParaRPr>
          </a:p>
          <a:p>
            <a:pPr algn="just" fontAlgn="base">
              <a:spcBef>
                <a:spcPct val="0"/>
              </a:spcBef>
              <a:spcAft>
                <a:spcPct val="0"/>
              </a:spcAft>
            </a:pPr>
            <a:r>
              <a:rPr lang="es-MX" b="1" i="1" dirty="0" smtClean="0">
                <a:latin typeface="Arial" pitchFamily="34" charset="0"/>
                <a:cs typeface="Arial" pitchFamily="34" charset="0"/>
              </a:rPr>
              <a:t>Barniz </a:t>
            </a:r>
            <a:r>
              <a:rPr lang="es-MX" b="1" i="1" dirty="0">
                <a:latin typeface="Arial" pitchFamily="34" charset="0"/>
                <a:cs typeface="Arial" pitchFamily="34" charset="0"/>
              </a:rPr>
              <a:t>Clásico:</a:t>
            </a:r>
            <a:r>
              <a:rPr lang="es-MX" dirty="0">
                <a:latin typeface="Arial" pitchFamily="34" charset="0"/>
                <a:cs typeface="Arial" pitchFamily="34" charset="0"/>
              </a:rPr>
              <a:t> Este tipo de acabado tiene características de resistencia muy buenas, especialmente cuando hay niños pequeños o si la madera se encuentra en un lugar donde sea golpeada frecuentemente. Además, es muy resistente a los detergentes y a los líquidos de limpieza y es muy flexible, ya que toma la forma del golpe y no se quiebra. Existen básicamente dos tipos de barnices e este tipo: el barniz largo y el barniz corte. El barniz largo se emplea para exteriores y para cubiertas de barcos, mientras que el barniz corto se utiliza en interiores. El barniz corto seca con mayor rapidez. La diferencia principal entre estos barnices es la proporción de aceite y de resina; en el barniz corto la proporción de aceite es menor que la de resina. Su aplicación puede ser con brocha o con pistola de aire con brocha, se requieren dos o tres capas dejando secar 24 horas entre cada capa. El tiempo de curado aproximado del barniz es de 4 semanas; pasado este tiempo el acabad obtiene su dureza máxima. La aplicación de barniz con la pistola de aire evita las marcas de los pelos de la brocha además de que las capas con más delgadas y secan más rápido, aunque se tengan que aplicar más capas, el barniz se debe de adelgazar con algún solvente, se deben de aplicar por lo menos 6 capas, dejando secar de 20 a 24 horas entre cada capa.</a:t>
            </a:r>
          </a:p>
          <a:p>
            <a:pPr marL="0" marR="0" lvl="0" indent="0" algn="just" defTabSz="914400" rtl="0" eaLnBrk="1" fontAlgn="base" latinLnBrk="0" hangingPunct="1">
              <a:lnSpc>
                <a:spcPct val="100000"/>
              </a:lnSpc>
              <a:spcBef>
                <a:spcPct val="0"/>
              </a:spcBef>
              <a:spcAft>
                <a:spcPct val="0"/>
              </a:spcAft>
              <a:buClrTx/>
              <a:buSzTx/>
              <a:buFontTx/>
              <a:buNone/>
              <a:tabLst/>
            </a:pPr>
            <a:endParaRPr kumimoji="0" lang="es-MX"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428596" y="357166"/>
            <a:ext cx="8072494" cy="5909310"/>
          </a:xfrm>
          <a:prstGeom prst="rect">
            <a:avLst/>
          </a:prstGeom>
        </p:spPr>
        <p:txBody>
          <a:bodyPr wrap="square">
            <a:spAutoFit/>
          </a:bodyPr>
          <a:lstStyle/>
          <a:p>
            <a:pPr algn="just"/>
            <a:r>
              <a:rPr lang="es-MX" b="1" i="1" dirty="0">
                <a:latin typeface="Arial" pitchFamily="34" charset="0"/>
                <a:cs typeface="Arial" pitchFamily="34" charset="0"/>
              </a:rPr>
              <a:t>Laca transparente:</a:t>
            </a:r>
            <a:r>
              <a:rPr lang="es-MX" dirty="0">
                <a:latin typeface="Arial" pitchFamily="34" charset="0"/>
                <a:cs typeface="Arial" pitchFamily="34" charset="0"/>
              </a:rPr>
              <a:t> Con este tipo de material se obtiene un acabado que deja la madera muy natural, es muy resistente y de fácil aplicación. La ventaja de este tipo de material es que el acabado final de la superficie se puede ver después de aplicar la primera capa y luego de 5 minutos de reposo. Para su aplicación es necesario lijar la superficie y aplicarle dos capas de sellador. Después de esto los colores de la madera se pueden emparejar con pintura acrílica, dándole así un color más uniforme, después se aplica la laca transparente con pistola de aire, se puede volver a retocar con pintura y se aplican 2 capas más después de dejar secar, se puede lijar</a:t>
            </a:r>
            <a:r>
              <a:rPr lang="es-MX" dirty="0" smtClean="0">
                <a:latin typeface="Arial" pitchFamily="34" charset="0"/>
                <a:cs typeface="Arial" pitchFamily="34" charset="0"/>
              </a:rPr>
              <a:t>.</a:t>
            </a:r>
          </a:p>
          <a:p>
            <a:pPr algn="just"/>
            <a:endParaRPr lang="es-MX" dirty="0">
              <a:latin typeface="Arial" pitchFamily="34" charset="0"/>
              <a:cs typeface="Arial" pitchFamily="34" charset="0"/>
            </a:endParaRPr>
          </a:p>
          <a:p>
            <a:pPr algn="just"/>
            <a:r>
              <a:rPr lang="es-MX" b="1" dirty="0">
                <a:latin typeface="Arial" pitchFamily="34" charset="0"/>
                <a:cs typeface="Arial" pitchFamily="34" charset="0"/>
              </a:rPr>
              <a:t>Aspecto </a:t>
            </a:r>
            <a:r>
              <a:rPr lang="es-MX" b="1" dirty="0" smtClean="0">
                <a:latin typeface="Arial" pitchFamily="34" charset="0"/>
                <a:cs typeface="Arial" pitchFamily="34" charset="0"/>
              </a:rPr>
              <a:t>expresivo</a:t>
            </a:r>
          </a:p>
          <a:p>
            <a:pPr algn="just"/>
            <a:endParaRPr lang="es-MX" b="1" dirty="0">
              <a:latin typeface="Arial" pitchFamily="34" charset="0"/>
              <a:cs typeface="Arial" pitchFamily="34" charset="0"/>
            </a:endParaRPr>
          </a:p>
          <a:p>
            <a:pPr algn="just"/>
            <a:r>
              <a:rPr lang="es-MX" dirty="0">
                <a:latin typeface="Arial" pitchFamily="34" charset="0"/>
                <a:cs typeface="Arial" pitchFamily="34" charset="0"/>
              </a:rPr>
              <a:t>Si se coloca un </a:t>
            </a:r>
            <a:r>
              <a:rPr lang="es-MX" dirty="0" err="1">
                <a:latin typeface="Arial" pitchFamily="34" charset="0"/>
                <a:cs typeface="Arial" pitchFamily="34" charset="0"/>
              </a:rPr>
              <a:t>lambrín</a:t>
            </a:r>
            <a:r>
              <a:rPr lang="es-MX" dirty="0">
                <a:latin typeface="Arial" pitchFamily="34" charset="0"/>
                <a:cs typeface="Arial" pitchFamily="34" charset="0"/>
              </a:rPr>
              <a:t> en la pared más alejada de un cuarto muy largo, acerca la pared al observador.</a:t>
            </a:r>
          </a:p>
          <a:p>
            <a:pPr algn="just"/>
            <a:endParaRPr lang="es-MX" dirty="0" smtClean="0">
              <a:latin typeface="Arial" pitchFamily="34" charset="0"/>
              <a:cs typeface="Arial" pitchFamily="34" charset="0"/>
            </a:endParaRPr>
          </a:p>
          <a:p>
            <a:pPr algn="just"/>
            <a:r>
              <a:rPr lang="es-MX" dirty="0" smtClean="0">
                <a:latin typeface="Arial" pitchFamily="34" charset="0"/>
                <a:cs typeface="Arial" pitchFamily="34" charset="0"/>
              </a:rPr>
              <a:t>Los </a:t>
            </a:r>
            <a:r>
              <a:rPr lang="es-MX" dirty="0">
                <a:latin typeface="Arial" pitchFamily="34" charset="0"/>
                <a:cs typeface="Arial" pitchFamily="34" charset="0"/>
              </a:rPr>
              <a:t>paneles colocados verticalmente hacer ver más alto el lugar, mientras que los paneles colocados horizontalmente reducen la altura. La colocación ininterrumpida de paneles en un cuarto muy pequeño.</a:t>
            </a:r>
          </a:p>
          <a:p>
            <a:pPr algn="just"/>
            <a:endParaRPr lang="es-MX" dirty="0" smtClean="0">
              <a:latin typeface="Arial" pitchFamily="34" charset="0"/>
              <a:cs typeface="Arial" pitchFamily="34" charset="0"/>
            </a:endParaRPr>
          </a:p>
          <a:p>
            <a:pPr algn="just"/>
            <a:r>
              <a:rPr lang="es-MX" dirty="0" smtClean="0">
                <a:latin typeface="Arial" pitchFamily="34" charset="0"/>
                <a:cs typeface="Arial" pitchFamily="34" charset="0"/>
              </a:rPr>
              <a:t>Además </a:t>
            </a:r>
            <a:r>
              <a:rPr lang="es-MX" dirty="0">
                <a:latin typeface="Arial" pitchFamily="34" charset="0"/>
                <a:cs typeface="Arial" pitchFamily="34" charset="0"/>
              </a:rPr>
              <a:t>el </a:t>
            </a:r>
            <a:r>
              <a:rPr lang="es-MX" dirty="0" err="1">
                <a:latin typeface="Arial" pitchFamily="34" charset="0"/>
                <a:cs typeface="Arial" pitchFamily="34" charset="0"/>
              </a:rPr>
              <a:t>lambrín</a:t>
            </a:r>
            <a:r>
              <a:rPr lang="es-MX" dirty="0">
                <a:latin typeface="Arial" pitchFamily="34" charset="0"/>
                <a:cs typeface="Arial" pitchFamily="34" charset="0"/>
              </a:rPr>
              <a:t> de madera, por ser un material que se presenta </a:t>
            </a:r>
            <a:r>
              <a:rPr lang="es-MX" dirty="0" smtClean="0">
                <a:latin typeface="Arial" pitchFamily="34" charset="0"/>
                <a:cs typeface="Arial" pitchFamily="34" charset="0"/>
              </a:rPr>
              <a:t>naturalmente</a:t>
            </a:r>
            <a:r>
              <a:rPr lang="es-MX" dirty="0">
                <a:latin typeface="Arial" pitchFamily="34" charset="0"/>
                <a:cs typeface="Arial" pitchFamily="34" charset="0"/>
              </a:rPr>
              <a:t>, proporciona un toque de calidez a la habitación</a:t>
            </a:r>
            <a:r>
              <a:rPr lang="es-MX" dirty="0" smtClean="0">
                <a:latin typeface="Arial" pitchFamily="34" charset="0"/>
                <a:cs typeface="Arial" pitchFamily="34" charset="0"/>
              </a:rPr>
              <a:t>.</a:t>
            </a:r>
            <a:endParaRPr lang="es-MX"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642910" y="428605"/>
            <a:ext cx="7858180" cy="3416320"/>
          </a:xfrm>
          <a:prstGeom prst="rect">
            <a:avLst/>
          </a:prstGeom>
        </p:spPr>
        <p:txBody>
          <a:bodyPr wrap="square">
            <a:spAutoFit/>
          </a:bodyPr>
          <a:lstStyle/>
          <a:p>
            <a:pPr algn="just"/>
            <a:r>
              <a:rPr lang="es-MX" dirty="0">
                <a:latin typeface="Arial" pitchFamily="34" charset="0"/>
                <a:cs typeface="Arial" pitchFamily="34" charset="0"/>
              </a:rPr>
              <a:t>La madera puede crear diversos efectos</a:t>
            </a:r>
            <a:r>
              <a:rPr lang="es-MX" dirty="0" smtClean="0">
                <a:latin typeface="Arial" pitchFamily="34" charset="0"/>
                <a:cs typeface="Arial" pitchFamily="34" charset="0"/>
              </a:rPr>
              <a:t>:</a:t>
            </a:r>
          </a:p>
          <a:p>
            <a:pPr algn="just"/>
            <a:endParaRPr lang="es-MX" dirty="0">
              <a:latin typeface="Arial" pitchFamily="34" charset="0"/>
              <a:cs typeface="Arial" pitchFamily="34" charset="0"/>
            </a:endParaRPr>
          </a:p>
          <a:p>
            <a:pPr algn="just"/>
            <a:r>
              <a:rPr lang="es-MX" b="1" dirty="0">
                <a:latin typeface="Arial" pitchFamily="34" charset="0"/>
                <a:cs typeface="Arial" pitchFamily="34" charset="0"/>
              </a:rPr>
              <a:t>-casuales:</a:t>
            </a:r>
            <a:r>
              <a:rPr lang="es-MX" dirty="0">
                <a:latin typeface="Arial" pitchFamily="34" charset="0"/>
                <a:cs typeface="Arial" pitchFamily="34" charset="0"/>
              </a:rPr>
              <a:t> Este tipo de efecto se puede lograr con maderas muy comunes, como el pino, pero dándole un acabado de alto espejo, dando una sensación de elegancia, pero a la vez de frescura y modernidad</a:t>
            </a:r>
            <a:r>
              <a:rPr lang="es-MX" dirty="0" smtClean="0">
                <a:latin typeface="Arial" pitchFamily="34" charset="0"/>
                <a:cs typeface="Arial" pitchFamily="34" charset="0"/>
              </a:rPr>
              <a:t>.</a:t>
            </a:r>
          </a:p>
          <a:p>
            <a:pPr algn="just"/>
            <a:endParaRPr lang="es-MX" dirty="0">
              <a:latin typeface="Arial" pitchFamily="34" charset="0"/>
              <a:cs typeface="Arial" pitchFamily="34" charset="0"/>
            </a:endParaRPr>
          </a:p>
          <a:p>
            <a:pPr algn="just"/>
            <a:r>
              <a:rPr lang="es-MX" b="1" dirty="0">
                <a:latin typeface="Arial" pitchFamily="34" charset="0"/>
                <a:cs typeface="Arial" pitchFamily="34" charset="0"/>
              </a:rPr>
              <a:t>-elegantes:</a:t>
            </a:r>
            <a:r>
              <a:rPr lang="es-MX" dirty="0">
                <a:latin typeface="Arial" pitchFamily="34" charset="0"/>
                <a:cs typeface="Arial" pitchFamily="34" charset="0"/>
              </a:rPr>
              <a:t> Este se logra, utilizando madera de alto costo, como la caoba o el cedro, dando un acabado fino.</a:t>
            </a:r>
          </a:p>
          <a:p>
            <a:pPr algn="just"/>
            <a:endParaRPr lang="es-MX" b="1" dirty="0" smtClean="0">
              <a:latin typeface="Arial" pitchFamily="34" charset="0"/>
              <a:cs typeface="Arial" pitchFamily="34" charset="0"/>
            </a:endParaRPr>
          </a:p>
          <a:p>
            <a:pPr algn="just"/>
            <a:r>
              <a:rPr lang="es-MX" b="1" dirty="0" smtClean="0">
                <a:latin typeface="Arial" pitchFamily="34" charset="0"/>
                <a:cs typeface="Arial" pitchFamily="34" charset="0"/>
              </a:rPr>
              <a:t>-</a:t>
            </a:r>
            <a:r>
              <a:rPr lang="es-MX" b="1" dirty="0">
                <a:latin typeface="Arial" pitchFamily="34" charset="0"/>
                <a:cs typeface="Arial" pitchFamily="34" charset="0"/>
              </a:rPr>
              <a:t>rústicos: </a:t>
            </a:r>
            <a:r>
              <a:rPr lang="es-MX" dirty="0">
                <a:latin typeface="Arial" pitchFamily="34" charset="0"/>
                <a:cs typeface="Arial" pitchFamily="34" charset="0"/>
              </a:rPr>
              <a:t>Este tipo de efecto es logrado cuando la madera se presenta natural, esto es casi no pulida, ni recubierta, en algunos casos se recubre con petróleo, para dar la sensación de vieja y apolillada.</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3793" name="Object 1"/>
          <p:cNvGraphicFramePr>
            <a:graphicFrameLocks noChangeAspect="1"/>
          </p:cNvGraphicFramePr>
          <p:nvPr/>
        </p:nvGraphicFramePr>
        <p:xfrm>
          <a:off x="0" y="-428652"/>
          <a:ext cx="9644098" cy="7286652"/>
        </p:xfrm>
        <a:graphic>
          <a:graphicData uri="http://schemas.openxmlformats.org/presentationml/2006/ole">
            <p:oleObj spid="_x0000_s33793" name="Documento" r:id="rId3" imgW="8430293" imgH="5689280" progId="Word.Document.12">
              <p:embed/>
            </p:oleObj>
          </a:graphicData>
        </a:graphic>
      </p:graphicFrame>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2769" name="Object 1"/>
          <p:cNvGraphicFramePr>
            <a:graphicFrameLocks noChangeAspect="1"/>
          </p:cNvGraphicFramePr>
          <p:nvPr/>
        </p:nvGraphicFramePr>
        <p:xfrm>
          <a:off x="0" y="-428652"/>
          <a:ext cx="9154130" cy="7286652"/>
        </p:xfrm>
        <a:graphic>
          <a:graphicData uri="http://schemas.openxmlformats.org/presentationml/2006/ole">
            <p:oleObj spid="_x0000_s32769" name="Documento" r:id="rId3" imgW="8582057" imgH="4981183" progId="Word.Document.12">
              <p:embed/>
            </p:oleObj>
          </a:graphicData>
        </a:graphic>
      </p:graphicFrame>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1745" name="Object 1"/>
          <p:cNvGraphicFramePr>
            <a:graphicFrameLocks noChangeAspect="1"/>
          </p:cNvGraphicFramePr>
          <p:nvPr/>
        </p:nvGraphicFramePr>
        <p:xfrm>
          <a:off x="0" y="0"/>
          <a:ext cx="9572660" cy="6500834"/>
        </p:xfrm>
        <a:graphic>
          <a:graphicData uri="http://schemas.openxmlformats.org/presentationml/2006/ole">
            <p:oleObj spid="_x0000_s31745" name="Documento" r:id="rId3" imgW="8430293" imgH="5512346" progId="Word.Document.12">
              <p:embed/>
            </p:oleObj>
          </a:graphicData>
        </a:graphic>
      </p:graphicFrame>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500034" y="571480"/>
            <a:ext cx="8072494" cy="5632311"/>
          </a:xfrm>
          <a:prstGeom prst="rect">
            <a:avLst/>
          </a:prstGeom>
        </p:spPr>
        <p:txBody>
          <a:bodyPr wrap="square">
            <a:spAutoFit/>
          </a:bodyPr>
          <a:lstStyle/>
          <a:p>
            <a:pPr algn="just"/>
            <a:r>
              <a:rPr lang="es-MX" dirty="0">
                <a:latin typeface="Arial" pitchFamily="34" charset="0"/>
                <a:cs typeface="Arial" pitchFamily="34" charset="0"/>
              </a:rPr>
              <a:t>Las características principales de la madera son</a:t>
            </a:r>
            <a:r>
              <a:rPr lang="es-MX" dirty="0" smtClean="0">
                <a:latin typeface="Arial" pitchFamily="34" charset="0"/>
                <a:cs typeface="Arial" pitchFamily="34" charset="0"/>
              </a:rPr>
              <a:t>:</a:t>
            </a:r>
          </a:p>
          <a:p>
            <a:pPr algn="just"/>
            <a:endParaRPr lang="es-MX" dirty="0">
              <a:latin typeface="Arial" pitchFamily="34" charset="0"/>
              <a:cs typeface="Arial" pitchFamily="34" charset="0"/>
            </a:endParaRPr>
          </a:p>
          <a:p>
            <a:pPr algn="just"/>
            <a:r>
              <a:rPr lang="es-MX" b="1" dirty="0">
                <a:latin typeface="Arial" pitchFamily="34" charset="0"/>
                <a:cs typeface="Arial" pitchFamily="34" charset="0"/>
              </a:rPr>
              <a:t>GRANO: </a:t>
            </a:r>
            <a:r>
              <a:rPr lang="es-MX" dirty="0">
                <a:latin typeface="Arial" pitchFamily="34" charset="0"/>
                <a:cs typeface="Arial" pitchFamily="34" charset="0"/>
              </a:rPr>
              <a:t>Es la disposición que tiene las células que conforman a la madera, la madera por ser un material natural, está formado por fibras de material, que se acomodan de diferente manera, a esta manera de acomodarse las fibras se llama grano, esto depende de si el árbol crece derecho para formar un grano recto, o si crecen de forma irregular o forman entonces algunos granos en forma espiral.</a:t>
            </a:r>
          </a:p>
          <a:p>
            <a:pPr algn="just"/>
            <a:endParaRPr lang="es-MX" dirty="0" smtClean="0">
              <a:latin typeface="Arial" pitchFamily="34" charset="0"/>
              <a:cs typeface="Arial" pitchFamily="34" charset="0"/>
            </a:endParaRPr>
          </a:p>
          <a:p>
            <a:pPr algn="just"/>
            <a:r>
              <a:rPr lang="es-MX" b="1" dirty="0" smtClean="0">
                <a:latin typeface="Arial" pitchFamily="34" charset="0"/>
                <a:cs typeface="Arial" pitchFamily="34" charset="0"/>
              </a:rPr>
              <a:t>VETA</a:t>
            </a:r>
            <a:r>
              <a:rPr lang="es-MX" b="1" dirty="0">
                <a:latin typeface="Arial" pitchFamily="34" charset="0"/>
                <a:cs typeface="Arial" pitchFamily="34" charset="0"/>
              </a:rPr>
              <a:t>: </a:t>
            </a:r>
            <a:r>
              <a:rPr lang="es-MX" dirty="0">
                <a:latin typeface="Arial" pitchFamily="34" charset="0"/>
                <a:cs typeface="Arial" pitchFamily="34" charset="0"/>
              </a:rPr>
              <a:t>El término de grano se utiliza normalmente para describir la apariencia de una madera, pero a la combinación de las diferentes características naturales de crecimiento de esa especie se le conoce, en conjunto como vetado.</a:t>
            </a:r>
          </a:p>
          <a:p>
            <a:pPr algn="just"/>
            <a:endParaRPr lang="es-MX" dirty="0" smtClean="0">
              <a:latin typeface="Arial" pitchFamily="34" charset="0"/>
              <a:cs typeface="Arial" pitchFamily="34" charset="0"/>
            </a:endParaRPr>
          </a:p>
          <a:p>
            <a:pPr algn="just"/>
            <a:r>
              <a:rPr lang="es-MX" dirty="0" smtClean="0">
                <a:latin typeface="Arial" pitchFamily="34" charset="0"/>
                <a:cs typeface="Arial" pitchFamily="34" charset="0"/>
              </a:rPr>
              <a:t>Como </a:t>
            </a:r>
            <a:r>
              <a:rPr lang="es-MX" dirty="0">
                <a:latin typeface="Arial" pitchFamily="34" charset="0"/>
                <a:cs typeface="Arial" pitchFamily="34" charset="0"/>
              </a:rPr>
              <a:t>los arboles crecen en espiral, al momento de cortarlos longitudinalmente, la distribución de las capas se muestra en el corte y se ve incluso de diferente color, que el resto de la madera, por lo normal aparece en forma de u a este dibujo que aparece en la madera al ser cortada se le llama veteado. Cada tipo de árbol por ser de diferente especie crece diferente y la veta cambian aunque solo ligeramente</a:t>
            </a:r>
            <a:r>
              <a:rPr lang="es-MX" dirty="0" smtClean="0">
                <a:latin typeface="Arial" pitchFamily="34" charset="0"/>
                <a:cs typeface="Arial" pitchFamily="34" charset="0"/>
              </a:rPr>
              <a:t>.</a:t>
            </a:r>
            <a:endParaRPr lang="es-MX"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0481" name="Object 1"/>
          <p:cNvGraphicFramePr>
            <a:graphicFrameLocks noChangeAspect="1"/>
          </p:cNvGraphicFramePr>
          <p:nvPr/>
        </p:nvGraphicFramePr>
        <p:xfrm>
          <a:off x="0" y="-357214"/>
          <a:ext cx="9144000" cy="7215214"/>
        </p:xfrm>
        <a:graphic>
          <a:graphicData uri="http://schemas.openxmlformats.org/presentationml/2006/ole">
            <p:oleObj spid="_x0000_s20481" name="Documento" r:id="rId3" imgW="8578813" imgH="5644596" progId="Word.Document.12">
              <p:embed/>
            </p:oleObj>
          </a:graphicData>
        </a:graphic>
      </p:graphicFrame>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428596" y="571480"/>
            <a:ext cx="8286808" cy="5632311"/>
          </a:xfrm>
          <a:prstGeom prst="rect">
            <a:avLst/>
          </a:prstGeom>
        </p:spPr>
        <p:txBody>
          <a:bodyPr wrap="square">
            <a:spAutoFit/>
          </a:bodyPr>
          <a:lstStyle/>
          <a:p>
            <a:pPr algn="just"/>
            <a:r>
              <a:rPr lang="es-MX" dirty="0">
                <a:latin typeface="Arial" pitchFamily="34" charset="0"/>
                <a:cs typeface="Arial" pitchFamily="34" charset="0"/>
              </a:rPr>
              <a:t>Los nudos, tienen que ver con la veta, pues al formarse en el árbol ramas, estas originan que adentro de la madera la disposición del grano cambie y entonces haya un pedazo que no sirva del resto del interior de las ramas. Y esto es a lo que se llama nudo</a:t>
            </a:r>
            <a:r>
              <a:rPr lang="es-MX" dirty="0" smtClean="0">
                <a:latin typeface="Arial" pitchFamily="34" charset="0"/>
                <a:cs typeface="Arial" pitchFamily="34" charset="0"/>
              </a:rPr>
              <a:t>.</a:t>
            </a:r>
          </a:p>
          <a:p>
            <a:pPr algn="just"/>
            <a:endParaRPr lang="es-MX" dirty="0">
              <a:latin typeface="Arial" pitchFamily="34" charset="0"/>
              <a:cs typeface="Arial" pitchFamily="34" charset="0"/>
            </a:endParaRPr>
          </a:p>
          <a:p>
            <a:pPr algn="just"/>
            <a:r>
              <a:rPr lang="es-MX" b="1" dirty="0">
                <a:latin typeface="Arial" pitchFamily="34" charset="0"/>
                <a:cs typeface="Arial" pitchFamily="34" charset="0"/>
              </a:rPr>
              <a:t>TEXTURA:</a:t>
            </a:r>
            <a:r>
              <a:rPr lang="es-MX" dirty="0">
                <a:latin typeface="Arial" pitchFamily="34" charset="0"/>
                <a:cs typeface="Arial" pitchFamily="34" charset="0"/>
              </a:rPr>
              <a:t> El término textura hace referencia al tamaño relativo de las células de la madera. Las maderas de textura fina tienen pequeñas células poco espaciadas en tanto que las maderas de textura basta o áspera tienen células grandes</a:t>
            </a:r>
            <a:r>
              <a:rPr lang="es-MX" dirty="0" smtClean="0">
                <a:latin typeface="Arial" pitchFamily="34" charset="0"/>
                <a:cs typeface="Arial" pitchFamily="34" charset="0"/>
              </a:rPr>
              <a:t>.</a:t>
            </a:r>
          </a:p>
          <a:p>
            <a:pPr algn="just"/>
            <a:endParaRPr lang="es-MX" dirty="0">
              <a:latin typeface="Arial" pitchFamily="34" charset="0"/>
              <a:cs typeface="Arial" pitchFamily="34" charset="0"/>
            </a:endParaRPr>
          </a:p>
          <a:p>
            <a:pPr algn="just"/>
            <a:r>
              <a:rPr lang="es-MX" dirty="0">
                <a:latin typeface="Arial" pitchFamily="34" charset="0"/>
                <a:cs typeface="Arial" pitchFamily="34" charset="0"/>
              </a:rPr>
              <a:t>Para identificar la madera hay que conocerla muy bien, porque hay maderas tan parecidas entre sí que solo los expertos pueden diferenciarla, pero no obstante esos casos la madera se identifica conforme a las características ya antes mencionadas</a:t>
            </a:r>
            <a:r>
              <a:rPr lang="es-MX" dirty="0" smtClean="0">
                <a:latin typeface="Arial" pitchFamily="34" charset="0"/>
                <a:cs typeface="Arial" pitchFamily="34" charset="0"/>
              </a:rPr>
              <a:t>.</a:t>
            </a:r>
          </a:p>
          <a:p>
            <a:pPr algn="just"/>
            <a:endParaRPr lang="es-MX" dirty="0">
              <a:latin typeface="Arial" pitchFamily="34" charset="0"/>
              <a:cs typeface="Arial" pitchFamily="34" charset="0"/>
            </a:endParaRPr>
          </a:p>
          <a:p>
            <a:pPr algn="just"/>
            <a:r>
              <a:rPr lang="es-MX" dirty="0">
                <a:latin typeface="Arial" pitchFamily="34" charset="0"/>
                <a:cs typeface="Arial" pitchFamily="34" charset="0"/>
              </a:rPr>
              <a:t>La selección de la madera es un proceso en que hay que buscar un equilibrio entre la resistencia, la dureza, la </a:t>
            </a:r>
            <a:r>
              <a:rPr lang="es-MX" dirty="0" err="1">
                <a:latin typeface="Arial" pitchFamily="34" charset="0"/>
                <a:cs typeface="Arial" pitchFamily="34" charset="0"/>
              </a:rPr>
              <a:t>plegabilidad</a:t>
            </a:r>
            <a:r>
              <a:rPr lang="es-MX" dirty="0">
                <a:latin typeface="Arial" pitchFamily="34" charset="0"/>
                <a:cs typeface="Arial" pitchFamily="34" charset="0"/>
              </a:rPr>
              <a:t>, el peso, el costo y su disponibilidad.</a:t>
            </a:r>
          </a:p>
          <a:p>
            <a:pPr algn="just"/>
            <a:r>
              <a:rPr lang="es-MX" dirty="0">
                <a:latin typeface="Arial" pitchFamily="34" charset="0"/>
                <a:cs typeface="Arial" pitchFamily="34" charset="0"/>
              </a:rPr>
              <a:t>Para su identificación más sencilla al final incluimos un cuadro de características de las maderas más conocidas</a:t>
            </a:r>
            <a:r>
              <a:rPr lang="es-MX" dirty="0" smtClean="0">
                <a:latin typeface="Arial" pitchFamily="34" charset="0"/>
                <a:cs typeface="Arial" pitchFamily="34" charset="0"/>
              </a:rPr>
              <a:t>.</a:t>
            </a:r>
            <a:endParaRPr lang="es-MX"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500034" y="500042"/>
            <a:ext cx="8286808" cy="5909310"/>
          </a:xfrm>
          <a:prstGeom prst="rect">
            <a:avLst/>
          </a:prstGeom>
        </p:spPr>
        <p:txBody>
          <a:bodyPr wrap="square">
            <a:spAutoFit/>
          </a:bodyPr>
          <a:lstStyle/>
          <a:p>
            <a:pPr algn="just"/>
            <a:r>
              <a:rPr lang="es-MX" dirty="0">
                <a:latin typeface="Arial" pitchFamily="34" charset="0"/>
                <a:cs typeface="Arial" pitchFamily="34" charset="0"/>
              </a:rPr>
              <a:t>Por su facilidad de manejo, la madera es muy utilizada en piso, muros, techos, puertas y marcos entre otros. Para su utilización la madera debe estar seca, a lo cual se llama estufado. El secado en estufa consiste en colocar las piezas de madera en capas, con separadores entre ellas, dentro de un cuarto en que se pueden controlar el calor, la humedad relativa y la circulación de aire, hasta que la madera alcance el contenido de humedad deseado.</a:t>
            </a:r>
          </a:p>
          <a:p>
            <a:pPr algn="just"/>
            <a:endParaRPr lang="es-MX" dirty="0" smtClean="0">
              <a:latin typeface="Arial" pitchFamily="34" charset="0"/>
              <a:cs typeface="Arial" pitchFamily="34" charset="0"/>
            </a:endParaRPr>
          </a:p>
          <a:p>
            <a:pPr algn="just"/>
            <a:r>
              <a:rPr lang="es-MX" dirty="0" smtClean="0">
                <a:latin typeface="Arial" pitchFamily="34" charset="0"/>
                <a:cs typeface="Arial" pitchFamily="34" charset="0"/>
              </a:rPr>
              <a:t>Los </a:t>
            </a:r>
            <a:r>
              <a:rPr lang="es-MX" dirty="0">
                <a:latin typeface="Arial" pitchFamily="34" charset="0"/>
                <a:cs typeface="Arial" pitchFamily="34" charset="0"/>
              </a:rPr>
              <a:t>principales tipos de maderas y sus utilizaciones más comunes son</a:t>
            </a:r>
            <a:r>
              <a:rPr lang="es-MX" dirty="0" smtClean="0">
                <a:latin typeface="Arial" pitchFamily="34" charset="0"/>
                <a:cs typeface="Arial" pitchFamily="34" charset="0"/>
              </a:rPr>
              <a:t>:</a:t>
            </a:r>
          </a:p>
          <a:p>
            <a:pPr algn="just"/>
            <a:endParaRPr lang="es-MX" dirty="0">
              <a:latin typeface="Arial" pitchFamily="34" charset="0"/>
              <a:cs typeface="Arial" pitchFamily="34" charset="0"/>
            </a:endParaRPr>
          </a:p>
          <a:p>
            <a:pPr algn="just"/>
            <a:r>
              <a:rPr lang="es-MX" b="1" i="1" dirty="0">
                <a:latin typeface="Arial" pitchFamily="34" charset="0"/>
                <a:cs typeface="Arial" pitchFamily="34" charset="0"/>
              </a:rPr>
              <a:t>Cedro Rojo			Puertas, Muebles</a:t>
            </a:r>
          </a:p>
          <a:p>
            <a:pPr algn="just"/>
            <a:r>
              <a:rPr lang="es-MX" b="1" i="1" dirty="0">
                <a:latin typeface="Arial" pitchFamily="34" charset="0"/>
                <a:cs typeface="Arial" pitchFamily="34" charset="0"/>
              </a:rPr>
              <a:t>Nogal Americano	</a:t>
            </a:r>
            <a:r>
              <a:rPr lang="es-MX" b="1" i="1" dirty="0" smtClean="0">
                <a:latin typeface="Arial" pitchFamily="34" charset="0"/>
                <a:cs typeface="Arial" pitchFamily="34" charset="0"/>
              </a:rPr>
              <a:t>	Pisos</a:t>
            </a:r>
            <a:endParaRPr lang="es-MX" b="1" i="1" dirty="0">
              <a:latin typeface="Arial" pitchFamily="34" charset="0"/>
              <a:cs typeface="Arial" pitchFamily="34" charset="0"/>
            </a:endParaRPr>
          </a:p>
          <a:p>
            <a:pPr algn="just"/>
            <a:r>
              <a:rPr lang="es-MX" b="1" i="1" dirty="0">
                <a:latin typeface="Arial" pitchFamily="34" charset="0"/>
                <a:cs typeface="Arial" pitchFamily="34" charset="0"/>
              </a:rPr>
              <a:t>Pino Ponderosa			Marcos, Ventanas, Puertas, Acabados </a:t>
            </a:r>
            <a:r>
              <a:rPr lang="es-MX" b="1" i="1" dirty="0" smtClean="0">
                <a:latin typeface="Arial" pitchFamily="34" charset="0"/>
                <a:cs typeface="Arial" pitchFamily="34" charset="0"/>
              </a:rPr>
              <a:t>				Interiores </a:t>
            </a:r>
            <a:r>
              <a:rPr lang="es-MX" b="1" i="1" dirty="0">
                <a:latin typeface="Arial" pitchFamily="34" charset="0"/>
                <a:cs typeface="Arial" pitchFamily="34" charset="0"/>
              </a:rPr>
              <a:t>(Muros)</a:t>
            </a:r>
          </a:p>
          <a:p>
            <a:pPr algn="just"/>
            <a:r>
              <a:rPr lang="es-MX" b="1" i="1" dirty="0">
                <a:latin typeface="Arial" pitchFamily="34" charset="0"/>
                <a:cs typeface="Arial" pitchFamily="34" charset="0"/>
              </a:rPr>
              <a:t>Pino Blanco Occidental		Acabado de Interiores</a:t>
            </a:r>
          </a:p>
          <a:p>
            <a:pPr algn="just"/>
            <a:r>
              <a:rPr lang="es-MX" b="1" i="1" dirty="0">
                <a:latin typeface="Arial" pitchFamily="34" charset="0"/>
                <a:cs typeface="Arial" pitchFamily="34" charset="0"/>
              </a:rPr>
              <a:t>Pino Blanco			Construcción</a:t>
            </a:r>
          </a:p>
          <a:p>
            <a:pPr algn="just"/>
            <a:r>
              <a:rPr lang="es-MX" b="1" i="1" dirty="0">
                <a:latin typeface="Arial" pitchFamily="34" charset="0"/>
                <a:cs typeface="Arial" pitchFamily="34" charset="0"/>
              </a:rPr>
              <a:t>Fresno			</a:t>
            </a:r>
            <a:r>
              <a:rPr lang="es-MX" b="1" i="1" dirty="0" smtClean="0">
                <a:latin typeface="Arial" pitchFamily="34" charset="0"/>
                <a:cs typeface="Arial" pitchFamily="34" charset="0"/>
              </a:rPr>
              <a:t>	Muebles</a:t>
            </a:r>
            <a:r>
              <a:rPr lang="es-MX" b="1" i="1" dirty="0">
                <a:latin typeface="Arial" pitchFamily="34" charset="0"/>
                <a:cs typeface="Arial" pitchFamily="34" charset="0"/>
              </a:rPr>
              <a:t>, Puertas y Acabados de </a:t>
            </a:r>
            <a:endParaRPr lang="es-MX" b="1" i="1" dirty="0" smtClean="0">
              <a:latin typeface="Arial" pitchFamily="34" charset="0"/>
              <a:cs typeface="Arial" pitchFamily="34" charset="0"/>
            </a:endParaRPr>
          </a:p>
          <a:p>
            <a:pPr algn="just"/>
            <a:r>
              <a:rPr lang="es-MX" b="1" i="1" dirty="0" smtClean="0">
                <a:latin typeface="Arial" pitchFamily="34" charset="0"/>
                <a:cs typeface="Arial" pitchFamily="34" charset="0"/>
              </a:rPr>
              <a:t>				Interiores</a:t>
            </a:r>
            <a:endParaRPr lang="es-MX" b="1" i="1" dirty="0">
              <a:latin typeface="Arial" pitchFamily="34" charset="0"/>
              <a:cs typeface="Arial" pitchFamily="34" charset="0"/>
            </a:endParaRPr>
          </a:p>
          <a:p>
            <a:pPr algn="just"/>
            <a:r>
              <a:rPr lang="es-MX" b="1" i="1" dirty="0">
                <a:latin typeface="Arial" pitchFamily="34" charset="0"/>
                <a:cs typeface="Arial" pitchFamily="34" charset="0"/>
              </a:rPr>
              <a:t>Caoba				Pisos, Puertas, Acabados Interiores</a:t>
            </a:r>
          </a:p>
          <a:p>
            <a:pPr algn="just"/>
            <a:r>
              <a:rPr lang="es-MX" b="1" i="1" dirty="0">
                <a:latin typeface="Arial" pitchFamily="34" charset="0"/>
                <a:cs typeface="Arial" pitchFamily="34" charset="0"/>
              </a:rPr>
              <a:t>Maple				</a:t>
            </a:r>
            <a:r>
              <a:rPr lang="es-MX" b="1" i="1" dirty="0" err="1">
                <a:latin typeface="Arial" pitchFamily="34" charset="0"/>
                <a:cs typeface="Arial" pitchFamily="34" charset="0"/>
              </a:rPr>
              <a:t>Lambrines</a:t>
            </a:r>
            <a:r>
              <a:rPr lang="es-MX" b="1" i="1" dirty="0">
                <a:latin typeface="Arial" pitchFamily="34" charset="0"/>
                <a:cs typeface="Arial" pitchFamily="34" charset="0"/>
              </a:rPr>
              <a:t> y Pisos</a:t>
            </a:r>
          </a:p>
          <a:p>
            <a:pPr algn="just"/>
            <a:r>
              <a:rPr lang="es-MX" b="1" i="1" dirty="0">
                <a:latin typeface="Arial" pitchFamily="34" charset="0"/>
                <a:cs typeface="Arial" pitchFamily="34" charset="0"/>
              </a:rPr>
              <a:t>Encino				Pisos, Plafones, </a:t>
            </a:r>
            <a:r>
              <a:rPr lang="es-MX" b="1" i="1" dirty="0" err="1">
                <a:latin typeface="Arial" pitchFamily="34" charset="0"/>
                <a:cs typeface="Arial" pitchFamily="34" charset="0"/>
              </a:rPr>
              <a:t>Lambrines</a:t>
            </a:r>
            <a:r>
              <a:rPr lang="es-MX" b="1" i="1" dirty="0">
                <a:latin typeface="Arial" pitchFamily="34" charset="0"/>
                <a:cs typeface="Arial" pitchFamily="34" charset="0"/>
              </a:rPr>
              <a:t>, Puertas</a:t>
            </a:r>
          </a:p>
          <a:p>
            <a:pPr algn="just"/>
            <a:r>
              <a:rPr lang="es-MX" b="1" i="1" dirty="0">
                <a:latin typeface="Arial" pitchFamily="34" charset="0"/>
                <a:cs typeface="Arial" pitchFamily="34" charset="0"/>
              </a:rPr>
              <a:t>Ayacahuite			Puertas y Ventanas</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500034" y="197346"/>
            <a:ext cx="8215370" cy="6463308"/>
          </a:xfrm>
          <a:prstGeom prst="rect">
            <a:avLst/>
          </a:prstGeom>
        </p:spPr>
        <p:txBody>
          <a:bodyPr wrap="square">
            <a:spAutoFit/>
          </a:bodyPr>
          <a:lstStyle/>
          <a:p>
            <a:pPr algn="just"/>
            <a:r>
              <a:rPr lang="es-MX" dirty="0">
                <a:latin typeface="Arial" pitchFamily="34" charset="0"/>
                <a:cs typeface="Arial" pitchFamily="34" charset="0"/>
              </a:rPr>
              <a:t>Los Proveedores de Madera suelen tener almacenadas generalmente piezas, abetos y pinos que son las maderas blandas de uso más frecuente en carpintería y ebanistería, estas maderas se venden normalmente según unas medidas normalizadas</a:t>
            </a:r>
            <a:r>
              <a:rPr lang="es-MX" dirty="0" smtClean="0">
                <a:latin typeface="Arial" pitchFamily="34" charset="0"/>
                <a:cs typeface="Arial" pitchFamily="34" charset="0"/>
              </a:rPr>
              <a:t>.</a:t>
            </a:r>
          </a:p>
          <a:p>
            <a:pPr algn="just"/>
            <a:endParaRPr lang="es-MX" dirty="0">
              <a:latin typeface="Arial" pitchFamily="34" charset="0"/>
              <a:cs typeface="Arial" pitchFamily="34" charset="0"/>
            </a:endParaRPr>
          </a:p>
          <a:p>
            <a:pPr algn="just"/>
            <a:r>
              <a:rPr lang="es-MX" dirty="0">
                <a:latin typeface="Arial" pitchFamily="34" charset="0"/>
                <a:cs typeface="Arial" pitchFamily="34" charset="0"/>
              </a:rPr>
              <a:t>Tenga presente que el cepillado puede eliminar hasta 3mm de cada cara de la pieza, haciendo que la anchura y el grosor reales sean inferiores a las medidas anotadas por el proveedor.</a:t>
            </a:r>
          </a:p>
          <a:p>
            <a:pPr algn="just"/>
            <a:endParaRPr lang="es-MX" dirty="0" smtClean="0">
              <a:latin typeface="Arial" pitchFamily="34" charset="0"/>
              <a:cs typeface="Arial" pitchFamily="34" charset="0"/>
            </a:endParaRPr>
          </a:p>
          <a:p>
            <a:pPr algn="just"/>
            <a:r>
              <a:rPr lang="es-MX" dirty="0" smtClean="0">
                <a:latin typeface="Arial" pitchFamily="34" charset="0"/>
                <a:cs typeface="Arial" pitchFamily="34" charset="0"/>
              </a:rPr>
              <a:t>Por </a:t>
            </a:r>
            <a:r>
              <a:rPr lang="es-MX" dirty="0">
                <a:latin typeface="Arial" pitchFamily="34" charset="0"/>
                <a:cs typeface="Arial" pitchFamily="34" charset="0"/>
              </a:rPr>
              <a:t>otra parte, el largo es siempre el de referencia, si bien la mayor parte de las maderas duras se venden siempre en tableros de diferentes anchuras y longitud, algunos tipos de caoba, de teca, de roble y de </a:t>
            </a:r>
            <a:r>
              <a:rPr lang="es-MX" dirty="0" err="1">
                <a:latin typeface="Arial" pitchFamily="34" charset="0"/>
                <a:cs typeface="Arial" pitchFamily="34" charset="0"/>
              </a:rPr>
              <a:t>ramín</a:t>
            </a:r>
            <a:r>
              <a:rPr lang="es-MX" dirty="0">
                <a:latin typeface="Arial" pitchFamily="34" charset="0"/>
                <a:cs typeface="Arial" pitchFamily="34" charset="0"/>
              </a:rPr>
              <a:t> pueden adquirirse según las disponibilidades del proveedor.</a:t>
            </a:r>
          </a:p>
          <a:p>
            <a:pPr algn="just"/>
            <a:endParaRPr lang="es-MX" dirty="0" smtClean="0">
              <a:latin typeface="Arial" pitchFamily="34" charset="0"/>
              <a:cs typeface="Arial" pitchFamily="34" charset="0"/>
            </a:endParaRPr>
          </a:p>
          <a:p>
            <a:pPr algn="just"/>
            <a:r>
              <a:rPr lang="es-MX" dirty="0" smtClean="0">
                <a:latin typeface="Arial" pitchFamily="34" charset="0"/>
                <a:cs typeface="Arial" pitchFamily="34" charset="0"/>
              </a:rPr>
              <a:t>Este </a:t>
            </a:r>
            <a:r>
              <a:rPr lang="es-MX" dirty="0">
                <a:latin typeface="Arial" pitchFamily="34" charset="0"/>
                <a:cs typeface="Arial" pitchFamily="34" charset="0"/>
              </a:rPr>
              <a:t>tipo de madera se vende por volumen o por unidades de 300mm, compruebe cuál es el sistema que sigue su proveedor, dado que la unidad métrica es aproximadamente 5mm menor que el pie inglés</a:t>
            </a:r>
            <a:r>
              <a:rPr lang="es-MX" dirty="0" smtClean="0">
                <a:latin typeface="Arial" pitchFamily="34" charset="0"/>
                <a:cs typeface="Arial" pitchFamily="34" charset="0"/>
              </a:rPr>
              <a:t>.</a:t>
            </a:r>
          </a:p>
          <a:p>
            <a:pPr algn="just"/>
            <a:endParaRPr lang="es-MX" dirty="0">
              <a:latin typeface="Arial" pitchFamily="34" charset="0"/>
              <a:cs typeface="Arial" pitchFamily="34" charset="0"/>
            </a:endParaRPr>
          </a:p>
          <a:p>
            <a:pPr algn="just"/>
            <a:r>
              <a:rPr lang="es-MX" dirty="0">
                <a:latin typeface="Arial" pitchFamily="34" charset="0"/>
                <a:cs typeface="Arial" pitchFamily="34" charset="0"/>
              </a:rPr>
              <a:t>Los proveedores frecuentemente atienden los  pedidos no solamente según el sistema métrico decimal sino también según el sistema inglés</a:t>
            </a:r>
            <a:r>
              <a:rPr lang="es-MX" dirty="0" smtClean="0">
                <a:latin typeface="Arial" pitchFamily="34" charset="0"/>
                <a:cs typeface="Arial" pitchFamily="34" charset="0"/>
              </a:rPr>
              <a:t>.</a:t>
            </a:r>
          </a:p>
          <a:p>
            <a:pPr algn="just"/>
            <a:endParaRPr lang="es-MX" dirty="0">
              <a:latin typeface="Arial" pitchFamily="34" charset="0"/>
              <a:cs typeface="Arial" pitchFamily="34" charset="0"/>
            </a:endParaRPr>
          </a:p>
          <a:p>
            <a:pPr algn="just"/>
            <a:r>
              <a:rPr lang="es-MX" dirty="0">
                <a:latin typeface="Arial" pitchFamily="34" charset="0"/>
                <a:cs typeface="Arial" pitchFamily="34" charset="0"/>
              </a:rPr>
              <a:t>Calcule siempre algo más en el largo para los sobrantes.</a:t>
            </a:r>
          </a:p>
          <a:p>
            <a:pPr algn="just"/>
            <a:endParaRPr lang="es-MX"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1"/>
          <p:cNvSpPr>
            <a:spLocks noChangeArrowheads="1"/>
          </p:cNvSpPr>
          <p:nvPr/>
        </p:nvSpPr>
        <p:spPr bwMode="auto">
          <a:xfrm>
            <a:off x="571472" y="428604"/>
            <a:ext cx="7929650" cy="59093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s-MX" b="1" i="0" u="none" strike="noStrike" cap="none" normalizeH="0" baseline="0" dirty="0" smtClean="0">
                <a:ln>
                  <a:noFill/>
                </a:ln>
                <a:solidFill>
                  <a:schemeClr val="tx1"/>
                </a:solidFill>
                <a:effectLst/>
                <a:latin typeface="Arial" pitchFamily="34" charset="0"/>
                <a:ea typeface="Calibri" pitchFamily="34" charset="0"/>
                <a:cs typeface="Arial" pitchFamily="34" charset="0"/>
              </a:rPr>
              <a:t>CLASIFICACIÓN DE LAS MADERAS</a:t>
            </a:r>
          </a:p>
          <a:p>
            <a:pPr marL="0" marR="0" lvl="0" indent="0" algn="just" defTabSz="914400" rtl="0" eaLnBrk="1" fontAlgn="base" latinLnBrk="0" hangingPunct="1">
              <a:lnSpc>
                <a:spcPct val="100000"/>
              </a:lnSpc>
              <a:spcBef>
                <a:spcPct val="0"/>
              </a:spcBef>
              <a:spcAft>
                <a:spcPct val="0"/>
              </a:spcAft>
              <a:buClrTx/>
              <a:buSzTx/>
              <a:buFontTx/>
              <a:buNone/>
              <a:tabLst/>
            </a:pPr>
            <a:endParaRPr kumimoji="0" lang="es-MX"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s-MX" b="0" i="0" u="none" strike="noStrike" cap="none" normalizeH="0" baseline="0" dirty="0" smtClean="0">
                <a:ln>
                  <a:noFill/>
                </a:ln>
                <a:solidFill>
                  <a:schemeClr val="tx1"/>
                </a:solidFill>
                <a:effectLst/>
                <a:latin typeface="Arial" pitchFamily="34" charset="0"/>
                <a:ea typeface="Calibri" pitchFamily="34" charset="0"/>
                <a:cs typeface="Arial" pitchFamily="34" charset="0"/>
              </a:rPr>
              <a:t>Las maderas blandas se clasifican en función de la regularidad de su grano y de la cantidad de defectos permisibles, como por ejemplo los nudos. Probablemente las maderas que resultan de mayor interés para los carpinteros en general son las maderas no especialmente resistentes pero de apariencia notable. Las maderas blandas especialmente clasificadas por su resistencia es importante. Con frecuencia se utiliza la expresión “madera limpia” para designar a aquellas maderas cepilladas y que no presentan nudos o defectos, pero normalmente este tipo de madera no se suele encontrar en los proveedores, salvo que se encargue expresamente.</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s-MX"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s-MX" b="0" i="0" u="none" strike="noStrike" cap="none" normalizeH="0" baseline="0" dirty="0" smtClean="0">
                <a:ln>
                  <a:noFill/>
                </a:ln>
                <a:solidFill>
                  <a:schemeClr val="tx1"/>
                </a:solidFill>
                <a:effectLst/>
                <a:latin typeface="Arial" pitchFamily="34" charset="0"/>
                <a:ea typeface="Calibri" pitchFamily="34" charset="0"/>
                <a:cs typeface="Arial" pitchFamily="34" charset="0"/>
              </a:rPr>
              <a:t>La clasificación de las madera duras viene determinada por la proporción de madera sin defectos. Cuanto mayor sea esta mayor será la clasificación de acuerdo con este criterios se siguen diferentes sistemas de clasificación. Muchas empresas especializadas atienden pedidos de madera por correo pero, siempre que le sea posible, seleccione usted mismo la madera. Cuando vaya a comprarla, lleve consigo un cepillo de </a:t>
            </a:r>
            <a:r>
              <a:rPr kumimoji="0" lang="es-MX" b="0" i="0" u="none" strike="noStrike" cap="none" normalizeH="0" baseline="0" dirty="0" err="1" smtClean="0">
                <a:ln>
                  <a:noFill/>
                </a:ln>
                <a:solidFill>
                  <a:schemeClr val="tx1"/>
                </a:solidFill>
                <a:effectLst/>
                <a:latin typeface="Arial" pitchFamily="34" charset="0"/>
                <a:ea typeface="Calibri" pitchFamily="34" charset="0"/>
                <a:cs typeface="Arial" pitchFamily="34" charset="0"/>
              </a:rPr>
              <a:t>contrafibra</a:t>
            </a:r>
            <a:r>
              <a:rPr kumimoji="0" lang="es-MX" b="0" i="0" u="none" strike="noStrike" cap="none" normalizeH="0" baseline="0" dirty="0" smtClean="0">
                <a:ln>
                  <a:noFill/>
                </a:ln>
                <a:solidFill>
                  <a:schemeClr val="tx1"/>
                </a:solidFill>
                <a:effectLst/>
                <a:latin typeface="Arial" pitchFamily="34" charset="0"/>
                <a:ea typeface="Calibri" pitchFamily="34" charset="0"/>
                <a:cs typeface="Arial" pitchFamily="34" charset="0"/>
              </a:rPr>
              <a:t> para poder cepillar una pequeña muestra en el caso de que el color y el grano hayan quedado obscurecidos por la suciedad o por el aserrado.</a:t>
            </a:r>
            <a:endParaRPr kumimoji="0" lang="es-MX"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s-MX" b="0" i="0" u="none" strike="noStrike" cap="none" normalizeH="0" baseline="0" dirty="0" smtClean="0">
                <a:ln>
                  <a:noFill/>
                </a:ln>
                <a:solidFill>
                  <a:schemeClr val="tx1"/>
                </a:solidFill>
                <a:effectLst/>
                <a:latin typeface="Arial" pitchFamily="34" charset="0"/>
                <a:cs typeface="Arial" pitchFamily="34" charset="0"/>
              </a:rPr>
              <a:t>.</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428596" y="357166"/>
            <a:ext cx="8143932" cy="5909310"/>
          </a:xfrm>
          <a:prstGeom prst="rect">
            <a:avLst/>
          </a:prstGeom>
        </p:spPr>
        <p:txBody>
          <a:bodyPr wrap="square">
            <a:spAutoFit/>
          </a:bodyPr>
          <a:lstStyle/>
          <a:p>
            <a:pPr algn="just"/>
            <a:r>
              <a:rPr lang="es-MX" b="1" dirty="0">
                <a:latin typeface="Arial" pitchFamily="34" charset="0"/>
                <a:cs typeface="Arial" pitchFamily="34" charset="0"/>
              </a:rPr>
              <a:t>DEFECTOS DE LA </a:t>
            </a:r>
            <a:r>
              <a:rPr lang="es-MX" b="1" dirty="0" smtClean="0">
                <a:latin typeface="Arial" pitchFamily="34" charset="0"/>
                <a:cs typeface="Arial" pitchFamily="34" charset="0"/>
              </a:rPr>
              <a:t>MADERA</a:t>
            </a:r>
          </a:p>
          <a:p>
            <a:pPr algn="just"/>
            <a:endParaRPr lang="es-MX" dirty="0">
              <a:latin typeface="Arial" pitchFamily="34" charset="0"/>
              <a:cs typeface="Arial" pitchFamily="34" charset="0"/>
            </a:endParaRPr>
          </a:p>
          <a:p>
            <a:pPr algn="just"/>
            <a:r>
              <a:rPr lang="es-MX" dirty="0">
                <a:latin typeface="Arial" pitchFamily="34" charset="0"/>
                <a:cs typeface="Arial" pitchFamily="34" charset="0"/>
              </a:rPr>
              <a:t>Salvo que el secado de la madera, se haga de manera cuidadosa, se pueden introducir tensiones indeseables que pueden estropearla o hacer difícil cualquier trabajo. Un secado incompleto puede provocar contracciones de las paredes previamente medidas, apertura de los ensambles, así como deformaciones o agrietamientos</a:t>
            </a:r>
            <a:r>
              <a:rPr lang="es-MX" dirty="0" smtClean="0">
                <a:latin typeface="Arial" pitchFamily="34" charset="0"/>
                <a:cs typeface="Arial" pitchFamily="34" charset="0"/>
              </a:rPr>
              <a:t>.</a:t>
            </a:r>
          </a:p>
          <a:p>
            <a:pPr algn="just"/>
            <a:endParaRPr lang="es-MX" dirty="0">
              <a:latin typeface="Arial" pitchFamily="34" charset="0"/>
              <a:cs typeface="Arial" pitchFamily="34" charset="0"/>
            </a:endParaRPr>
          </a:p>
          <a:p>
            <a:pPr lvl="0" algn="just">
              <a:buFont typeface="Arial" pitchFamily="34" charset="0"/>
              <a:buChar char="•"/>
            </a:pPr>
            <a:r>
              <a:rPr lang="es-MX" dirty="0" smtClean="0">
                <a:latin typeface="Arial" pitchFamily="34" charset="0"/>
                <a:cs typeface="Arial" pitchFamily="34" charset="0"/>
              </a:rPr>
              <a:t> El </a:t>
            </a:r>
            <a:r>
              <a:rPr lang="es-MX" dirty="0">
                <a:latin typeface="Arial" pitchFamily="34" charset="0"/>
                <a:cs typeface="Arial" pitchFamily="34" charset="0"/>
              </a:rPr>
              <a:t>ventaneado se produce en el interior de una pieza cuando el exterior se ha estabilizado antes de que el interior se haya secado. El interior se contrae más que el exterior, lo que por lo general se traduce en el desgarre de las fibras </a:t>
            </a:r>
            <a:r>
              <a:rPr lang="es-MX" dirty="0" smtClean="0">
                <a:latin typeface="Arial" pitchFamily="34" charset="0"/>
                <a:cs typeface="Arial" pitchFamily="34" charset="0"/>
              </a:rPr>
              <a:t>interiores.</a:t>
            </a:r>
          </a:p>
          <a:p>
            <a:pPr lvl="0" algn="just">
              <a:buFont typeface="Arial" pitchFamily="34" charset="0"/>
              <a:buChar char="•"/>
            </a:pPr>
            <a:r>
              <a:rPr lang="es-MX" dirty="0">
                <a:latin typeface="Arial" pitchFamily="34" charset="0"/>
                <a:cs typeface="Arial" pitchFamily="34" charset="0"/>
              </a:rPr>
              <a:t> </a:t>
            </a:r>
            <a:r>
              <a:rPr lang="es-MX" dirty="0" smtClean="0">
                <a:latin typeface="Arial" pitchFamily="34" charset="0"/>
                <a:cs typeface="Arial" pitchFamily="34" charset="0"/>
              </a:rPr>
              <a:t>Las </a:t>
            </a:r>
            <a:r>
              <a:rPr lang="es-MX" dirty="0">
                <a:latin typeface="Arial" pitchFamily="34" charset="0"/>
                <a:cs typeface="Arial" pitchFamily="34" charset="0"/>
              </a:rPr>
              <a:t>acebolladuras, grietas al hilo que se producen en el estructura de la madera, son debidas a defectos de crecimiento o a fuerzas de contracción. Pueden presentarse también entre los anillos de crecimiento.</a:t>
            </a:r>
          </a:p>
          <a:p>
            <a:pPr lvl="0" algn="just"/>
            <a:r>
              <a:rPr lang="es-MX" dirty="0">
                <a:latin typeface="Arial" pitchFamily="34" charset="0"/>
                <a:cs typeface="Arial" pitchFamily="34" charset="0"/>
              </a:rPr>
              <a:t>La corteza encarnada puede deteriorar la apariencia de la madera y debilitar su </a:t>
            </a:r>
            <a:r>
              <a:rPr lang="es-MX" dirty="0" smtClean="0">
                <a:latin typeface="Arial" pitchFamily="34" charset="0"/>
                <a:cs typeface="Arial" pitchFamily="34" charset="0"/>
              </a:rPr>
              <a:t>estructura.</a:t>
            </a:r>
          </a:p>
          <a:p>
            <a:pPr lvl="0" algn="just">
              <a:buFont typeface="Arial" pitchFamily="34" charset="0"/>
              <a:buChar char="•"/>
            </a:pPr>
            <a:r>
              <a:rPr lang="es-MX" dirty="0" smtClean="0">
                <a:latin typeface="Arial" pitchFamily="34" charset="0"/>
                <a:cs typeface="Arial" pitchFamily="34" charset="0"/>
              </a:rPr>
              <a:t> Los </a:t>
            </a:r>
            <a:r>
              <a:rPr lang="es-MX" dirty="0">
                <a:latin typeface="Arial" pitchFamily="34" charset="0"/>
                <a:cs typeface="Arial" pitchFamily="34" charset="0"/>
              </a:rPr>
              <a:t>nudos muertos o interiores son restos de ramas muertas cuyos tocones quedan ocultos por nuevos anillos de crecimiento. Estos nudos tienden a desprenderse al secarse la madera. El grano de la madera que rodea un nudo es irregular, lo que hace que resulte difícil de trabajar.</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9" name="Rectangle 1"/>
          <p:cNvSpPr>
            <a:spLocks noChangeArrowheads="1"/>
          </p:cNvSpPr>
          <p:nvPr/>
        </p:nvSpPr>
        <p:spPr bwMode="auto">
          <a:xfrm>
            <a:off x="357158" y="357166"/>
            <a:ext cx="8358246" cy="618630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Char char="•"/>
              <a:tabLst/>
            </a:pPr>
            <a:r>
              <a:rPr kumimoji="0" lang="es-MX" b="0" i="0" u="none" strike="noStrike" cap="none" normalizeH="0" baseline="0" dirty="0" smtClean="0">
                <a:ln>
                  <a:noFill/>
                </a:ln>
                <a:solidFill>
                  <a:schemeClr val="tx1"/>
                </a:solidFill>
                <a:effectLst/>
                <a:latin typeface="Arial" pitchFamily="34" charset="0"/>
                <a:ea typeface="Calibri" pitchFamily="34" charset="0"/>
                <a:cs typeface="Arial" pitchFamily="34" charset="0"/>
              </a:rPr>
              <a:t> El alabeo y en general los defectos de </a:t>
            </a:r>
            <a:r>
              <a:rPr kumimoji="0" lang="es-MX" b="0" i="0" u="none" strike="noStrike" cap="none" normalizeH="0" baseline="0" dirty="0" err="1" smtClean="0">
                <a:ln>
                  <a:noFill/>
                </a:ln>
                <a:solidFill>
                  <a:schemeClr val="tx1"/>
                </a:solidFill>
                <a:effectLst/>
                <a:latin typeface="Arial" pitchFamily="34" charset="0"/>
                <a:ea typeface="Calibri" pitchFamily="34" charset="0"/>
                <a:cs typeface="Arial" pitchFamily="34" charset="0"/>
              </a:rPr>
              <a:t>planeidad</a:t>
            </a:r>
            <a:r>
              <a:rPr kumimoji="0" lang="es-MX" b="0" i="0" u="none" strike="noStrike" cap="none" normalizeH="0" baseline="0" dirty="0" smtClean="0">
                <a:ln>
                  <a:noFill/>
                </a:ln>
                <a:solidFill>
                  <a:schemeClr val="tx1"/>
                </a:solidFill>
                <a:effectLst/>
                <a:latin typeface="Arial" pitchFamily="34" charset="0"/>
                <a:ea typeface="Calibri" pitchFamily="34" charset="0"/>
                <a:cs typeface="Arial" pitchFamily="34" charset="0"/>
              </a:rPr>
              <a:t>, se deben a un apilamiento incorrecto de los tablones y generan tensiones que hacen que la madera sea difícil de cortar. (La madera de reacción es también propensa a moverse en el secado o al ser cortada).</a:t>
            </a:r>
          </a:p>
          <a:p>
            <a:pPr marL="0" marR="0" lvl="0" indent="0" algn="just" defTabSz="914400" rtl="0" eaLnBrk="1" fontAlgn="base" latinLnBrk="0" hangingPunct="1">
              <a:lnSpc>
                <a:spcPct val="100000"/>
              </a:lnSpc>
              <a:spcBef>
                <a:spcPct val="0"/>
              </a:spcBef>
              <a:spcAft>
                <a:spcPct val="0"/>
              </a:spcAft>
              <a:buClrTx/>
              <a:buSzTx/>
              <a:buFontTx/>
              <a:buChar char="•"/>
              <a:tabLst/>
            </a:pPr>
            <a:endParaRPr kumimoji="0" lang="es-MX"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s-MX" b="0" i="0" u="none" strike="noStrike" cap="none" normalizeH="0" baseline="0" dirty="0" smtClean="0">
                <a:ln>
                  <a:noFill/>
                </a:ln>
                <a:solidFill>
                  <a:schemeClr val="tx1"/>
                </a:solidFill>
                <a:effectLst/>
                <a:latin typeface="Arial" pitchFamily="34" charset="0"/>
                <a:ea typeface="Calibri" pitchFamily="34" charset="0"/>
                <a:cs typeface="Arial" pitchFamily="34" charset="0"/>
              </a:rPr>
              <a:t> Las rajas o fendas en los extremos son frecuentes y se deben a un secado rápido de los extremos. La aparición de estas grietas se puede evitar sellando los extremos con pintura impermeabilizante.</a:t>
            </a:r>
          </a:p>
          <a:p>
            <a:pPr marL="0" marR="0" lvl="0" indent="0" algn="just" defTabSz="914400" rtl="0" eaLnBrk="0" fontAlgn="base" latinLnBrk="0" hangingPunct="0">
              <a:lnSpc>
                <a:spcPct val="100000"/>
              </a:lnSpc>
              <a:spcBef>
                <a:spcPct val="0"/>
              </a:spcBef>
              <a:spcAft>
                <a:spcPct val="0"/>
              </a:spcAft>
              <a:buClrTx/>
              <a:buSzTx/>
              <a:buFontTx/>
              <a:buChar char="•"/>
              <a:tabLst/>
            </a:pPr>
            <a:endParaRPr kumimoji="0" lang="es-MX"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s-MX" b="0" i="0" u="none" strike="noStrike" cap="none" normalizeH="0" baseline="0" dirty="0" smtClean="0">
                <a:ln>
                  <a:noFill/>
                </a:ln>
                <a:solidFill>
                  <a:schemeClr val="tx1"/>
                </a:solidFill>
                <a:effectLst/>
                <a:latin typeface="Arial" pitchFamily="34" charset="0"/>
                <a:ea typeface="Calibri" pitchFamily="34" charset="0"/>
                <a:cs typeface="Arial" pitchFamily="34" charset="0"/>
              </a:rPr>
              <a:t> A lo largo de los radios se suelen producir fisuras de la superficie que son debidas por lo general a un rápido secado de ésta.</a:t>
            </a:r>
          </a:p>
          <a:p>
            <a:pPr marL="0" marR="0" lvl="0" indent="0" algn="just" defTabSz="914400" rtl="0" eaLnBrk="0" fontAlgn="base" latinLnBrk="0" hangingPunct="0">
              <a:lnSpc>
                <a:spcPct val="100000"/>
              </a:lnSpc>
              <a:spcBef>
                <a:spcPct val="0"/>
              </a:spcBef>
              <a:spcAft>
                <a:spcPct val="0"/>
              </a:spcAft>
              <a:buClrTx/>
              <a:buSzTx/>
              <a:buFontTx/>
              <a:buChar char="•"/>
              <a:tabLst/>
            </a:pPr>
            <a:endParaRPr kumimoji="0" lang="es-MX"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s-MX" b="1" i="0" u="none" strike="noStrike" cap="none" normalizeH="0" baseline="0" dirty="0" smtClean="0">
                <a:ln>
                  <a:noFill/>
                </a:ln>
                <a:solidFill>
                  <a:schemeClr val="tx1"/>
                </a:solidFill>
                <a:effectLst/>
                <a:latin typeface="Arial" pitchFamily="34" charset="0"/>
                <a:ea typeface="Calibri" pitchFamily="34" charset="0"/>
                <a:cs typeface="Arial" pitchFamily="34" charset="0"/>
              </a:rPr>
              <a:t>LAS MADERAS POR SU CALIDAD SE DIVIDEN EN TRES CLASES:</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s-MX"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s-MX" b="1" i="1" u="none" strike="noStrike" cap="none" normalizeH="0" baseline="0" dirty="0" smtClean="0">
                <a:ln>
                  <a:noFill/>
                </a:ln>
                <a:solidFill>
                  <a:schemeClr val="tx1"/>
                </a:solidFill>
                <a:effectLst/>
                <a:latin typeface="Arial" pitchFamily="34" charset="0"/>
                <a:ea typeface="Calibri" pitchFamily="34" charset="0"/>
                <a:cs typeface="Arial" pitchFamily="34" charset="0"/>
              </a:rPr>
              <a:t>PRIMERA: </a:t>
            </a:r>
            <a:r>
              <a:rPr kumimoji="0" lang="es-MX" b="0" i="0" u="none" strike="noStrike" cap="none" normalizeH="0" baseline="0" dirty="0" smtClean="0">
                <a:ln>
                  <a:noFill/>
                </a:ln>
                <a:solidFill>
                  <a:schemeClr val="tx1"/>
                </a:solidFill>
                <a:effectLst/>
                <a:latin typeface="Arial" pitchFamily="34" charset="0"/>
                <a:ea typeface="Calibri" pitchFamily="34" charset="0"/>
                <a:cs typeface="Arial" pitchFamily="34" charset="0"/>
              </a:rPr>
              <a:t>La mejor calidad, presenta veta recta y sin defectos y se emplea principalmente en trabajos de acabados, como puertas y </a:t>
            </a:r>
            <a:r>
              <a:rPr kumimoji="0" lang="es-MX" b="0" i="0" u="none" strike="noStrike" cap="none" normalizeH="0" baseline="0" dirty="0" err="1" smtClean="0">
                <a:ln>
                  <a:noFill/>
                </a:ln>
                <a:solidFill>
                  <a:schemeClr val="tx1"/>
                </a:solidFill>
                <a:effectLst/>
                <a:latin typeface="Arial" pitchFamily="34" charset="0"/>
                <a:ea typeface="Calibri" pitchFamily="34" charset="0"/>
                <a:cs typeface="Arial" pitchFamily="34" charset="0"/>
              </a:rPr>
              <a:t>lambrines</a:t>
            </a:r>
            <a:endParaRPr kumimoji="0" lang="es-MX"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s-MX" b="1" i="0" u="none" strike="noStrike" cap="none" normalizeH="0" baseline="0" dirty="0" smtClean="0">
                <a:ln>
                  <a:noFill/>
                </a:ln>
                <a:solidFill>
                  <a:schemeClr val="tx1"/>
                </a:solidFill>
                <a:effectLst/>
                <a:latin typeface="Arial" pitchFamily="34" charset="0"/>
                <a:ea typeface="Calibri" pitchFamily="34" charset="0"/>
                <a:cs typeface="Arial" pitchFamily="34" charset="0"/>
              </a:rPr>
              <a:t>SEGUNDA: </a:t>
            </a:r>
            <a:r>
              <a:rPr kumimoji="0" lang="es-MX" b="0" i="0" u="none" strike="noStrike" cap="none" normalizeH="0" baseline="0" dirty="0" smtClean="0">
                <a:ln>
                  <a:noFill/>
                </a:ln>
                <a:solidFill>
                  <a:schemeClr val="tx1"/>
                </a:solidFill>
                <a:effectLst/>
                <a:latin typeface="Arial" pitchFamily="34" charset="0"/>
                <a:ea typeface="Calibri" pitchFamily="34" charset="0"/>
                <a:cs typeface="Arial" pitchFamily="34" charset="0"/>
              </a:rPr>
              <a:t>Contiene una veta no tan recta con pocas ondulaciones y algunos </a:t>
            </a:r>
            <a:r>
              <a:rPr kumimoji="0" lang="es-MX" b="0" i="0" u="none" strike="noStrike" cap="none" normalizeH="0" baseline="0" dirty="0" err="1" smtClean="0">
                <a:ln>
                  <a:noFill/>
                </a:ln>
                <a:solidFill>
                  <a:schemeClr val="tx1"/>
                </a:solidFill>
                <a:effectLst/>
                <a:latin typeface="Arial" pitchFamily="34" charset="0"/>
                <a:ea typeface="Calibri" pitchFamily="34" charset="0"/>
                <a:cs typeface="Arial" pitchFamily="34" charset="0"/>
              </a:rPr>
              <a:t>defectors</a:t>
            </a:r>
            <a:r>
              <a:rPr kumimoji="0" lang="es-MX" b="0" i="0" u="none" strike="noStrike" cap="none" normalizeH="0" baseline="0" dirty="0" smtClean="0">
                <a:ln>
                  <a:noFill/>
                </a:ln>
                <a:solidFill>
                  <a:schemeClr val="tx1"/>
                </a:solidFill>
                <a:effectLst/>
                <a:latin typeface="Arial" pitchFamily="34" charset="0"/>
                <a:ea typeface="Calibri" pitchFamily="34" charset="0"/>
                <a:cs typeface="Arial" pitchFamily="34" charset="0"/>
              </a:rPr>
              <a:t> llamados nudos, pero no muchos, también se utiliza en acabados como pisos y </a:t>
            </a:r>
            <a:r>
              <a:rPr kumimoji="0" lang="es-MX" b="0" i="0" u="none" strike="noStrike" cap="none" normalizeH="0" baseline="0" dirty="0" err="1" smtClean="0">
                <a:ln>
                  <a:noFill/>
                </a:ln>
                <a:solidFill>
                  <a:schemeClr val="tx1"/>
                </a:solidFill>
                <a:effectLst/>
                <a:latin typeface="Arial" pitchFamily="34" charset="0"/>
                <a:ea typeface="Calibri" pitchFamily="34" charset="0"/>
                <a:cs typeface="Arial" pitchFamily="34" charset="0"/>
              </a:rPr>
              <a:t>lambrines</a:t>
            </a:r>
            <a:r>
              <a:rPr kumimoji="0" lang="es-MX" b="0" i="0" u="none" strike="noStrike" cap="none" normalizeH="0" baseline="0" dirty="0" smtClean="0">
                <a:ln>
                  <a:noFill/>
                </a:ln>
                <a:solidFill>
                  <a:schemeClr val="tx1"/>
                </a:solidFill>
                <a:effectLst/>
                <a:latin typeface="Arial" pitchFamily="34" charset="0"/>
                <a:ea typeface="Calibri" pitchFamily="34" charset="0"/>
                <a:cs typeface="Arial" pitchFamily="34" charset="0"/>
              </a:rPr>
              <a:t>.</a:t>
            </a:r>
            <a:endParaRPr kumimoji="0" lang="es-MX"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s-MX" b="1" i="1" u="none" strike="noStrike" cap="none" normalizeH="0" baseline="0" dirty="0" smtClean="0">
                <a:ln>
                  <a:noFill/>
                </a:ln>
                <a:solidFill>
                  <a:schemeClr val="tx1"/>
                </a:solidFill>
                <a:effectLst/>
                <a:latin typeface="Arial" pitchFamily="34" charset="0"/>
                <a:ea typeface="Calibri" pitchFamily="34" charset="0"/>
                <a:cs typeface="Arial" pitchFamily="34" charset="0"/>
              </a:rPr>
              <a:t>TERCERA: </a:t>
            </a:r>
            <a:r>
              <a:rPr kumimoji="0" lang="es-MX" b="0" i="0" u="none" strike="noStrike" cap="none" normalizeH="0" baseline="0" dirty="0" smtClean="0">
                <a:ln>
                  <a:noFill/>
                </a:ln>
                <a:solidFill>
                  <a:schemeClr val="tx1"/>
                </a:solidFill>
                <a:effectLst/>
                <a:latin typeface="Arial" pitchFamily="34" charset="0"/>
                <a:ea typeface="Calibri" pitchFamily="34" charset="0"/>
                <a:cs typeface="Arial" pitchFamily="34" charset="0"/>
              </a:rPr>
              <a:t>Por lo regular es madera de pino, que presenta una veta con mucha ondulación, resina, nudos y rajaduras, se utiliza en acabados de tipo rústico.</a:t>
            </a:r>
            <a:endParaRPr kumimoji="0" lang="es-MX"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s-MX"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136</TotalTime>
  <Words>4811</Words>
  <Application>Microsoft Office PowerPoint</Application>
  <PresentationFormat>Presentación en pantalla (4:3)</PresentationFormat>
  <Paragraphs>208</Paragraphs>
  <Slides>30</Slides>
  <Notes>0</Notes>
  <HiddenSlides>0</HiddenSlides>
  <MMClips>0</MMClips>
  <ScaleCrop>false</ScaleCrop>
  <HeadingPairs>
    <vt:vector size="6" baseType="variant">
      <vt:variant>
        <vt:lpstr>Tema</vt:lpstr>
      </vt:variant>
      <vt:variant>
        <vt:i4>1</vt:i4>
      </vt:variant>
      <vt:variant>
        <vt:lpstr>Servidores OLE incrustados</vt:lpstr>
      </vt:variant>
      <vt:variant>
        <vt:i4>1</vt:i4>
      </vt:variant>
      <vt:variant>
        <vt:lpstr>Títulos de diapositiva</vt:lpstr>
      </vt:variant>
      <vt:variant>
        <vt:i4>30</vt:i4>
      </vt:variant>
    </vt:vector>
  </HeadingPairs>
  <TitlesOfParts>
    <vt:vector size="32" baseType="lpstr">
      <vt:lpstr>Tema de Office</vt:lpstr>
      <vt:lpstr>Documento de Microsoft Office Word</vt:lpstr>
      <vt:lpstr>MADERAS  PARA INTERIORES</vt:lpstr>
      <vt:lpstr>Diapositiva 2</vt:lpstr>
      <vt:lpstr>Diapositiva 3</vt:lpstr>
      <vt:lpstr>Diapositiva 4</vt:lpstr>
      <vt:lpstr>Diapositiva 5</vt:lpstr>
      <vt:lpstr>Diapositiva 6</vt:lpstr>
      <vt:lpstr>Diapositiva 7</vt:lpstr>
      <vt:lpstr>Diapositiva 8</vt:lpstr>
      <vt:lpstr>Diapositiva 9</vt:lpstr>
      <vt:lpstr>Diapositiva 10</vt:lpstr>
      <vt:lpstr>Diapositiva 11</vt:lpstr>
      <vt:lpstr>Diapositiva 12</vt:lpstr>
      <vt:lpstr>Diapositiva 13</vt:lpstr>
      <vt:lpstr>Diapositiva 14</vt:lpstr>
      <vt:lpstr>Diapositiva 15</vt:lpstr>
      <vt:lpstr>Diapositiva 16</vt:lpstr>
      <vt:lpstr>Diapositiva 17</vt:lpstr>
      <vt:lpstr>Diapositiva 18</vt:lpstr>
      <vt:lpstr>Diapositiva 19</vt:lpstr>
      <vt:lpstr>Diapositiva 20</vt:lpstr>
      <vt:lpstr>Diapositiva 21</vt:lpstr>
      <vt:lpstr>Diapositiva 22</vt:lpstr>
      <vt:lpstr>Diapositiva 23</vt:lpstr>
      <vt:lpstr>Diapositiva 24</vt:lpstr>
      <vt:lpstr>Diapositiva 25</vt:lpstr>
      <vt:lpstr>Diapositiva 26</vt:lpstr>
      <vt:lpstr>Diapositiva 27</vt:lpstr>
      <vt:lpstr>Diapositiva 28</vt:lpstr>
      <vt:lpstr>Diapositiva 29</vt:lpstr>
      <vt:lpstr>Diapositiva 30</vt:lpstr>
    </vt:vector>
  </TitlesOfParts>
  <Company>End User</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MADERAS PARA INTERIORES</dc:title>
  <dc:creator>End User</dc:creator>
  <cp:lastModifiedBy>End User</cp:lastModifiedBy>
  <cp:revision>40</cp:revision>
  <dcterms:created xsi:type="dcterms:W3CDTF">2011-07-06T16:24:19Z</dcterms:created>
  <dcterms:modified xsi:type="dcterms:W3CDTF">2011-07-06T18:41:12Z</dcterms:modified>
</cp:coreProperties>
</file>